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15"/>
  </p:notesMasterIdLst>
  <p:handoutMasterIdLst>
    <p:handoutMasterId r:id="rId116"/>
  </p:handoutMasterIdLst>
  <p:sldIdLst>
    <p:sldId id="317" r:id="rId5"/>
    <p:sldId id="307" r:id="rId6"/>
    <p:sldId id="366" r:id="rId7"/>
    <p:sldId id="409" r:id="rId8"/>
    <p:sldId id="309" r:id="rId9"/>
    <p:sldId id="367" r:id="rId10"/>
    <p:sldId id="318" r:id="rId11"/>
    <p:sldId id="368" r:id="rId12"/>
    <p:sldId id="412" r:id="rId13"/>
    <p:sldId id="319" r:id="rId14"/>
    <p:sldId id="369" r:id="rId15"/>
    <p:sldId id="320" r:id="rId16"/>
    <p:sldId id="370" r:id="rId17"/>
    <p:sldId id="413" r:id="rId18"/>
    <p:sldId id="433" r:id="rId19"/>
    <p:sldId id="321" r:id="rId20"/>
    <p:sldId id="322" r:id="rId21"/>
    <p:sldId id="323" r:id="rId22"/>
    <p:sldId id="324" r:id="rId23"/>
    <p:sldId id="374" r:id="rId24"/>
    <p:sldId id="325" r:id="rId25"/>
    <p:sldId id="383" r:id="rId26"/>
    <p:sldId id="326" r:id="rId27"/>
    <p:sldId id="415" r:id="rId28"/>
    <p:sldId id="327" r:id="rId29"/>
    <p:sldId id="395" r:id="rId30"/>
    <p:sldId id="328" r:id="rId31"/>
    <p:sldId id="403" r:id="rId32"/>
    <p:sldId id="396" r:id="rId33"/>
    <p:sldId id="426" r:id="rId34"/>
    <p:sldId id="329" r:id="rId35"/>
    <p:sldId id="330" r:id="rId36"/>
    <p:sldId id="331" r:id="rId37"/>
    <p:sldId id="373" r:id="rId38"/>
    <p:sldId id="332" r:id="rId39"/>
    <p:sldId id="399" r:id="rId40"/>
    <p:sldId id="333" r:id="rId41"/>
    <p:sldId id="401" r:id="rId42"/>
    <p:sldId id="334" r:id="rId43"/>
    <p:sldId id="372" r:id="rId44"/>
    <p:sldId id="336" r:id="rId45"/>
    <p:sldId id="376" r:id="rId46"/>
    <p:sldId id="416" r:id="rId47"/>
    <p:sldId id="335" r:id="rId48"/>
    <p:sldId id="375" r:id="rId49"/>
    <p:sldId id="337" r:id="rId50"/>
    <p:sldId id="371" r:id="rId51"/>
    <p:sldId id="417" r:id="rId52"/>
    <p:sldId id="338" r:id="rId53"/>
    <p:sldId id="377" r:id="rId54"/>
    <p:sldId id="402" r:id="rId55"/>
    <p:sldId id="339" r:id="rId56"/>
    <p:sldId id="340" r:id="rId57"/>
    <p:sldId id="378" r:id="rId58"/>
    <p:sldId id="341" r:id="rId59"/>
    <p:sldId id="379" r:id="rId60"/>
    <p:sldId id="406" r:id="rId61"/>
    <p:sldId id="342" r:id="rId62"/>
    <p:sldId id="400" r:id="rId63"/>
    <p:sldId id="411" r:id="rId64"/>
    <p:sldId id="343" r:id="rId65"/>
    <p:sldId id="344" r:id="rId66"/>
    <p:sldId id="384" r:id="rId67"/>
    <p:sldId id="345" r:id="rId68"/>
    <p:sldId id="389" r:id="rId69"/>
    <p:sldId id="346" r:id="rId70"/>
    <p:sldId id="347" r:id="rId71"/>
    <p:sldId id="380" r:id="rId72"/>
    <p:sldId id="348" r:id="rId73"/>
    <p:sldId id="381" r:id="rId74"/>
    <p:sldId id="419" r:id="rId75"/>
    <p:sldId id="349" r:id="rId76"/>
    <p:sldId id="382" r:id="rId77"/>
    <p:sldId id="420" r:id="rId78"/>
    <p:sldId id="350" r:id="rId79"/>
    <p:sldId id="385" r:id="rId80"/>
    <p:sldId id="424" r:id="rId81"/>
    <p:sldId id="351" r:id="rId82"/>
    <p:sldId id="386" r:id="rId83"/>
    <p:sldId id="352" r:id="rId84"/>
    <p:sldId id="387" r:id="rId85"/>
    <p:sldId id="353" r:id="rId86"/>
    <p:sldId id="388" r:id="rId87"/>
    <p:sldId id="354" r:id="rId88"/>
    <p:sldId id="391" r:id="rId89"/>
    <p:sldId id="407" r:id="rId90"/>
    <p:sldId id="355" r:id="rId91"/>
    <p:sldId id="390" r:id="rId92"/>
    <p:sldId id="427" r:id="rId93"/>
    <p:sldId id="356" r:id="rId94"/>
    <p:sldId id="357" r:id="rId95"/>
    <p:sldId id="358" r:id="rId96"/>
    <p:sldId id="359" r:id="rId97"/>
    <p:sldId id="397" r:id="rId98"/>
    <p:sldId id="404" r:id="rId99"/>
    <p:sldId id="423" r:id="rId100"/>
    <p:sldId id="360" r:id="rId101"/>
    <p:sldId id="361" r:id="rId102"/>
    <p:sldId id="362" r:id="rId103"/>
    <p:sldId id="398" r:id="rId104"/>
    <p:sldId id="428" r:id="rId105"/>
    <p:sldId id="363" r:id="rId106"/>
    <p:sldId id="394" r:id="rId107"/>
    <p:sldId id="364" r:id="rId108"/>
    <p:sldId id="392" r:id="rId109"/>
    <p:sldId id="422" r:id="rId110"/>
    <p:sldId id="365" r:id="rId111"/>
    <p:sldId id="393" r:id="rId112"/>
    <p:sldId id="405" r:id="rId113"/>
    <p:sldId id="263" r:id="rId11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36A58"/>
    <a:srgbClr val="505A47"/>
    <a:srgbClr val="D1D8B7"/>
    <a:srgbClr val="A09D79"/>
    <a:srgbClr val="AD5C4D"/>
    <a:srgbClr val="543E35"/>
    <a:srgbClr val="637700"/>
    <a:srgbClr val="FFF4ED"/>
    <a:srgbClr val="5E6A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31" autoAdjust="0"/>
    <p:restoredTop sz="93620" autoAdjust="0"/>
  </p:normalViewPr>
  <p:slideViewPr>
    <p:cSldViewPr snapToGrid="0">
      <p:cViewPr varScale="1">
        <p:scale>
          <a:sx n="82" d="100"/>
          <a:sy n="82" d="100"/>
        </p:scale>
        <p:origin x="254" y="62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presProps" Target="presProps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viewProps" Target="viewProps.xml"/><Relationship Id="rId134" Type="http://schemas.microsoft.com/office/2018/10/relationships/authors" Target="authors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theme" Target="theme/theme1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D913024-4032-4B4F-8680-09D5E08EDB6E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2AE225E-43E0-7047-8ADB-DD9EBB41B4D0}" type="datetimeFigureOut">
              <a:rPr lang="en-US" noProof="0" smtClean="0"/>
              <a:t>3/12/2026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754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FFB7902-463F-9176-EB34-018F7B59D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B6AC8A88-D972-9182-321C-8E5C3ADCF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B1244E04-0B6C-ED7A-C3ED-3FE05A7C2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88BCBBB-7629-CAB1-6362-D957E5FA00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57413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3A4D84C-037B-B62A-09D5-F2BFC4C19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AA1FE609-A41B-5E88-5C4E-DB9738D103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BE9C1A0A-A4DC-A71E-EAE1-48DA26A103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9B2928B-7C80-289D-2497-3DA8A50B6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28657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7366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2FEE570-11D1-492F-8426-3CED98DA8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2C468B71-FD85-7DF7-1EBC-FE1353BC12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B1905380-3821-22F0-A7D1-E83A9D017A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079E288-F164-A842-90F3-560BF41A0E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09832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51E4D0E-90CD-F640-F446-F5FF669BD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0EA4D8F6-7D40-84FF-EE30-58E171085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50FEC88E-05E4-E16E-05BD-E6F6D53B88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00262B3-9970-FFA5-4EB4-D25F892415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9537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6C04AE7-E198-E0DE-A947-17BEB0DB3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A1D84549-B6B2-3D27-C908-8F895777D3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613D8F48-B9F3-D354-DF60-BDD3F4CB87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64D0A48-8C8D-3E22-825A-08F34D5BA6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57808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672E446-2B64-5A3C-1306-AD543CF2B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94A3A59C-3FF6-7299-950D-D16AFCF71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D4C64E82-CE81-0DCE-3324-2510609B4D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0E9E499-59F7-64A5-A3AA-D3AA684801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58867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33AA55A-11A0-39BD-38BC-43BE5D799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425A61ED-AFB6-3DD6-963B-01D6A7E97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F5819F92-1544-293F-9987-CD874BFD2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125E6E8-86BD-9515-C969-FE202DF532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6919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0261383-D4ED-6595-9D4E-0E42B7B3A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D53268C-B347-90F5-A351-729E9C7A4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31B6DD01-0522-0325-B528-2CDCAD7EF4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7051406-918E-4EA3-127F-A10471A5B2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1948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842E636-FF11-2004-7764-489A9C068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4B3522AE-DC52-E9D3-3363-4C941FE1FF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308ACBCE-56E0-B591-C402-BF3414DB67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E99306B-7583-22AA-FC32-27E608A67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57571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EBADBC3-14AE-25A6-3F6D-DA9B79C0E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1F089DFA-AD3C-0770-0067-FD145113AC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9665B1CA-C1B5-F510-1D28-61CDEA73E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A8B0C10-5674-808E-DE52-DFE359AE40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2864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264AECB-8DAD-B684-4F0F-F0135F0C7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95D80C2C-101C-6C06-2157-B814E2D0B8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4F504338-6A2D-ADBD-1B48-9EEABE4828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8F83FB1-C790-136F-75CF-98E9AF7261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237332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CFF37C7-12E0-BB9A-D67E-0630644BD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110849C-85C9-28C9-A11D-AAFC06681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9C0C12D4-635C-77E2-D5F6-060F4659C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144E744-C559-1D7C-DEA6-625395834B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67578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63DD6C5-E8BC-45F5-4938-7D41767F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17851485-80CA-CD3F-6E59-89EE32B35D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B54F33CB-9BE4-1B68-84F5-27CF8F22AB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528D0BF-37CB-DF5A-F0CA-A11B7D2F8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3479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9DDA81D-996C-3480-1F86-01B09CF00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87BB97D3-093B-891B-DF22-AAB358D953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7CFD9564-D384-80D2-458E-18E56A0412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72FAEF1-D6D1-6667-9C95-906445F418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41918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E447CE8-DA5C-FBEF-54FF-483AE2428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5A5386C1-AF69-F2E0-EF96-77EF108A2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55AEA691-0B1D-8936-00A2-ED73C80C6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1FADD30-EE12-BFEB-75A5-ACA5679D6F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432093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2990A65-C7F0-1C55-313E-A5488C9BB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A74F1D28-B978-B4C1-26E1-0E3ECA345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95FC2DE4-1AFD-55C1-637D-8EC8E9918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3CC1F96-A332-F9D7-53BA-BCCB232D16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32532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C7A08C3-14C9-F5F3-8EFB-D9141BE8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68780C0-B43E-7944-2E07-BCE8646DC7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20BEEE7C-92BD-0E72-C577-50F4BAE86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B62BAA8-BFEA-9678-88A3-6B4762063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7367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11302EC-0E37-A304-DE13-346CD5B92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1086234-0DB0-76A2-B089-A70CC988A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368930DF-18BA-85FD-22B7-B7814766A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32D0578-696A-0806-2A2F-4CB3D05C53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81004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4A99373-3FF4-2B0A-92C2-819388751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BF2F506C-F70F-BB56-F2BA-9BD3CCD19B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9232B8B5-D178-A4D5-B209-68950290E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ACADC0A-9411-3079-D3A2-49CCCE9389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78564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EBC1DDF-F8C2-E4D1-DBEA-E31011311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BCBF740E-9852-5417-4BE0-8C46C1764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F9D32246-3EE3-80EE-58E2-B9C06A060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19028D8-1129-C1E4-DF17-9D0B073081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776132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94F9CE8-73FE-D105-FDC7-FB3A59BCB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34BF7429-8E43-808E-D392-D3413AFAEA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093A22F9-2076-DC7F-48F7-F6B6197A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2849AD4-6564-2282-2F5E-33774B47ED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4904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BA8B5EB-F77F-914A-3A13-3FF35ED8D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0C1FFC7-E7B1-5459-3134-208FCFF2B3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E372B425-E9E7-D199-6211-16DC13D9C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AB85686-2973-6727-B593-964A9C25F4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63190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E22D905-10BD-A495-685F-94FBBE024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1AFD913-889D-060C-BD5A-7EC2970AE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593AB024-AD22-B8DC-0A39-E7F8E5D877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FE4349D-4486-88BC-456A-6E61615F26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744869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B360283-6C61-9D09-18B2-598B6ADEB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BD281BEF-796E-C587-679D-2F0905E757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58C6034F-A890-B6E5-C3CD-535FB879A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ctr" defTabSz="914400" rtl="0" eaLnBrk="1" fontAlgn="ctr" latinLnBrk="0" hangingPunct="1">
              <a:buNone/>
            </a:pPr>
            <a:endParaRPr lang="en-US" sz="1800" b="1" i="0" u="none" strike="noStrike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78D0E1D-6721-6B20-87D1-BEEDA99D1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826601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415F55D-1465-02E6-2E5C-8BA8E8B88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D607F454-ACE6-F876-65BE-10B605E4FC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AAA06659-F3D4-4BE0-FB88-D7752844D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8D375CE-D2BC-3DE8-80D1-AD30A726F7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291547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A3940AF-2475-B3FD-A81C-DF1F157D1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DE0BDA7F-7A88-FC4E-BC50-99C3679485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934C5BA3-B4D8-3A05-1C66-512E14589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8363CF1-A75A-B622-AE4C-B56AB0AA36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22831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AA63B07-5255-E444-CC3C-489709555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183AFB87-4BF8-FF6B-F81E-2606AE549F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D3863B1F-C80E-F69B-677A-29E2507A3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90AB9C2-5B1C-F3AD-CFCE-6B87FB108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97898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14E9826-95D9-A8D9-C126-725839C2A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D75A96D2-F099-5247-E26B-73983E229F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067B6CF7-43D5-5C9F-8A06-23EC88600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A02A044-7685-6F48-5758-0BEA8FFBB7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391151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7FEAAF6-1513-D03D-61BD-1D029DCA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F70F143-7DF9-E578-91EC-5FB588854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271B1CE6-FB8A-1281-7DC0-60612E9598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A9EF860-FA9A-8E25-3FFA-568BE00891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748065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6027C4E-209E-37DA-6EB9-0F1F38879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DC26C83C-1948-98C3-1F7A-5D762B63D3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3B2E2D4C-BD34-4AE5-7A3C-758776B4C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4ACA33F-F53A-2F1E-6BA1-FFC360E386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805023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1912927-370F-C83F-9FD2-918AF3E9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39CAFA4C-31BC-D7BD-D48C-D58ECDEBCC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D16BE798-48D7-E5F1-1DF7-C8D8CD81F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D230FDB-2C20-031F-4F14-DCF36CB69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605597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FE7C49F-E7E4-32F6-AC4C-C6FA261D0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E0F5482B-89D7-8E5B-303A-BB60AABFB5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E34DB623-2E27-5AD1-6400-014DC95D4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3A1B37B-495D-298E-CE4D-DED48D021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429663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5879C23-44B3-3756-C249-84740F18B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B44562FE-ADB5-AB2F-C3CB-39015FEC23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2C265F71-CA19-88E9-4327-F67D2EA6B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D18CC38-ED5B-ACF0-E913-AAEE18962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048178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E661EDB-0A4B-29A3-EDDF-73A32ABF4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EBF33EAD-1848-2CE7-BE37-91D19A7D10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0D7D1EDD-8DDC-755D-E09D-B0AA95AAC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1244BAB-ED64-88A0-ED49-3EA25CF8C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600876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BFCA204-785D-0DEF-21A5-4FF74DFB7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4859F2CA-59A2-7AF6-AEC4-7D29C00B56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4DEB8DA3-A0AE-81F5-1840-225F96A1D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8736708-7D53-A664-AC49-046046D5FB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25828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DBC3C82-062B-55C4-34D1-2998561B1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EF90DA5C-6C4C-AC81-2174-412E1E018B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416A8F99-80F0-B944-1BC5-5341FFA37C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10F1176-95FA-9C8F-1DBC-5A9947A36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01103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EAA2825-A82D-43AA-306C-BA1747F5B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709D5306-EAE4-918C-E2A4-304046E1A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B08C0444-0187-3734-E89F-3D23771E61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7AE5385-3EBA-5AB7-F683-F09DD62C42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630224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309FE4B-05BC-9C31-B1E8-BEA5D73D9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27ED2FA6-BEE1-767D-C916-254770743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FBF5EE40-6BD3-F067-9509-CD53C97DAC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EFA4EF7-7FD1-5241-890D-82C6D5372B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228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7F5159B-0BF2-FE43-BBCD-BBDDFA8E2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AFA73390-1E12-9DD4-28CF-7A1A9BE6A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C9F74E0B-29A6-25A9-0705-9D562A08DC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4EF5382-BEC1-452B-10C9-5D371351D3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2139938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834C133-2630-8F54-7645-3E47C19C8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957BB3F2-F22E-8A89-59F1-BBB45BB07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3A943E53-EBF7-D805-F95C-1776617A9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2FD873E-C977-53C5-DB43-EA9ED8B92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686350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E589FAA-0041-B96B-AFC4-5D77A3E48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305D9EB1-C7E8-1CE8-DBAE-CD685E7D8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AC74B299-1397-F857-5DA1-B9F0657D4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C78736F-A569-5572-9631-930BDA82AE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735197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3EE3D28-3ED2-03A3-68CF-177530389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72D6B632-1E55-C0DD-F9B9-06E40368B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4A4F4040-E14C-9B5D-559B-5A25E0A24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CA5F711-BAE3-80E9-B56A-BD2E87DF79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163228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4FB8097-2066-213D-A30C-6FAD2C9CD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0D5F6ABA-3126-72BC-401D-BCEE00F57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26466F18-8E31-2C9B-9D97-FFEF1B048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2AC094E-5DA3-59B3-2338-9DC4D8AEB9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83597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D0BA1FA-FB67-1673-338D-376882ADC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D6205454-2020-3458-D499-E4223F7A53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5DFEF9FF-6E2F-5D71-C7C1-7625DD5A6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C2D80A5-1FA2-3B25-2F68-40542426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2451580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B972731-2673-1AE9-41AB-15BC28979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7B4F2AE4-62FC-9114-8819-7CC75AB4DE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2A910185-84C1-152D-ECB3-864FCFDDE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E78687C-86F9-1DEB-6F0D-43AD9C30DF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7318732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B889189-7FB5-5B2B-4D55-A75E2CD53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E093A9C-6724-18F6-F40B-B95C0C5860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12092D43-F641-90B3-8A58-A0FEA125C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52DE49D-535F-A6B0-49FB-27FE4D0E7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6918864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6728DB3-25F6-DF40-6D27-DB923CDC9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AF0A9CA7-1528-6B78-20E8-9D2F4A3CC4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D8F7C737-DD24-07BB-6A52-B686C66D57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4F71E1D-2F18-2473-58D9-0B4B6F8E01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450355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6E63075-C678-40A5-E74E-FFBC268DE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88286702-4420-FE65-84E6-2EF931583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7108B637-36D2-95C9-FA21-888F777D3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FABEBBA-EE50-3FAE-63C6-EF858043D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7413431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ED7B2E0-2449-0749-DDCD-2FA92DDF2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CDF6DD02-2089-083D-290B-9CA1CF4BD2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3A6D6093-A9A0-FA4F-BADE-CF8CF6C6A9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30884DD-E72E-3A3D-FBFA-97983BA7A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337003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93E6FDC-5277-B2B8-92DC-5BD933C7F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100478D-9311-2278-336C-DC18D19BB9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53F8367A-DC48-4C81-FACC-A62086049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FE7C8FD-0CE1-FBA9-6F60-54E88447C9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3982168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6FF81E2-2CC1-A7CF-A2F7-D9A3820FB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34112C92-8251-67E4-C6C8-A6456A982B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AD04A586-9262-8EC0-CBED-06AA4C8937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544B52B-7B4D-AE33-D51B-66907DD246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123202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D6FCCD4-8661-029D-C3A0-8D36EFDEF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D2B4C892-E2C3-D381-3379-E1C8E349D5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D2C447BA-45AA-C2FA-EFD6-DFAFEED888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BB4B12F-7BF6-3193-7B46-BA43811DA7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77868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ED4550E-5F3A-342F-238B-EDB14E546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DC889117-5269-13B6-8B9E-E8273E8524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685E3D33-1C90-0E19-8FA4-6F4E29708E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100227E-701A-6A52-2CE2-63BE8E9C37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8456396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38B4BAF-306F-5C68-0A58-876E2D8F0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E12D328A-91E3-1E80-0A20-4DFF644CF8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0F85EAD0-14AB-FB36-B46B-D8FF0C70CA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645CFF6-A2C1-4A5D-37A9-47F809C76C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3212681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07A1B0-A9D4-565E-17F4-DC248EAE4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52D73F3-D563-7294-2986-A4DBD7FAB3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52F0894E-A199-DA7A-9913-AE7E0660D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1FF8F35-22EF-FAB7-109A-725B65F22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142915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4447716-E1DC-023C-EB35-DCAE6935E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860B5534-980B-3C83-CBF4-E08069D754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86E27A08-283E-8F7D-483B-DD8936BF8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C837F76-ADA9-61FB-3A2B-8073353E7F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8214663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D488602-9A50-B721-D3CF-1115CEC71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4F1ED59-B8E7-DEB9-CB1D-F9646D890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36E8698C-E708-DD52-01C8-7DDF07F6F8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A7CB2F2-D8A4-7395-A3BA-63C4BA58FA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5205379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3619374-1EE8-8DA9-0266-4490A78D5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CDCBAFD7-2114-3A7E-F17F-267A845D46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2A5AF57D-F3A0-3AC4-27B3-2C1D3BC625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F18CAE9-B342-7F93-2958-4C4A8FCA2B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7999771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46C07B0-3A85-17FA-3DFD-893F2560D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754FBEA8-4852-9DA0-512D-D3288E587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9527B027-A01A-F1D5-7286-334FFF170B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90B2ADF-0791-F6D7-EFC6-9E81AF216E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5996385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3D6585B-6D03-4F3B-797F-6D157D3E1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AB9A7162-820F-7C9D-4291-A11493CF64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3E028A4F-27B9-00E8-92DA-BE2C7E47F8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A71CCBD-A0A0-0ABC-AB71-F22483B622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4514348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2AEB73F-02B4-21BE-20B1-CF1175414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2CF04825-4F9C-7B5F-847A-EE76300B9F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0009E773-6385-C2C7-24C0-D79BED793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69F8F1C-CD9F-0F16-5396-486B86C80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6889366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0EC6DCA-E12C-E5A0-60A5-E7CEA8D70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1C62960A-0F08-9BC7-2C0F-5A6654673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4543635C-BC06-CDA1-8765-1FECE29F96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E4B2597-9621-FB38-E957-A8551D128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242594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C3C29D6-7A0D-0839-2AA0-D7BD2625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C3507C0-4A60-B8AB-0FD2-691F37A9D4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6B472306-16B6-25E0-2BBC-8C858855A6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54D3698-83B2-8499-F739-F7D7C7AAC4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4021586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36C6B7-64FA-3902-444F-3E9B34B13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87B4664C-8556-B58B-FCF5-8131152ABB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1B289299-E5B2-1621-5B7E-C41A2A4A1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A3CBE13-316E-54F1-8102-0997DC07B4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0443996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D01AF10-C9D0-41B9-83CE-ED772582E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6550948-89DC-FC41-1FE3-88CDFC4450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BC50106F-55CA-8B41-73C0-6F339762A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3474B4E-AECD-DCFC-7557-AEAC07143F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1574969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A7DB736-18FE-4E61-D357-226EB3AF2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C9C6A51F-306F-C059-7A22-6157930D63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6C8507C6-A96A-7F1E-C6E8-B2E5C530DB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95F17F6-8AF2-0AF1-2A40-C09295825F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9279881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ADEF2B-E17A-65DE-FE41-BEC563608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FCC302C-5B69-56E2-DAC4-9CA252DCBC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76D68AF6-71FE-6A24-C515-8EFFFF766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02C51E5-A821-3387-1F16-C50BFEF9C5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261820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BDC8269-CA53-582F-B62C-16DBE1764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47CC7BC4-B4C7-CA1C-D39F-0ED2323D7B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DB8A8686-C2C3-DB5B-934D-65E3F5E37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3217E7A-C213-00B4-EBB9-1830C17C03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773297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51BEB5E-4D41-7FDE-15B3-19BED16FA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12CCCBF3-CDB8-F44A-432B-04E56DC276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E2E1C7D5-5A8B-C52A-9E7B-2555BA75DF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474E6E2-B7BD-31A5-14A7-4CB14F3FFB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8137428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CAB8F92-E49F-9B2C-9B41-7F8E2D796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5060DE53-B299-5281-A2A6-E2EFC67A1F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19A2DC52-8AFA-4978-61CE-49D944A19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DEF846B-D90C-773E-53B9-F6FB68E0B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862542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2581BF5-D418-89DC-5974-173103ADE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22BC621D-A963-DD4E-B734-ABDFD7C5CC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66F021DF-A30A-73E4-5377-ECC9E338A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819178E-1083-D0CD-826E-E6BA47E4A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903183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D481929-191C-18E9-5058-232032B73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146755C6-9B65-07E3-51BB-F19B3887E9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6E0B7EB5-50FD-B324-39DE-C9E91949A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3E48795-5759-3CD8-B7D0-7080545750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953373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C3E7188-50D3-32BB-9448-87B423502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777F49D1-DD64-6955-5551-FA030DD284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C505F4C2-CA90-CCFE-ABDE-5FA03BEAD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3D1FD08-CD9D-5ED9-FDD9-DC559C9770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0392199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0F7126B-BEED-7058-E605-88A7A9D85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BD17196D-FE1C-BDBC-3E72-7D87B741DC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3B46C7E2-CB3C-EC8B-E0DF-4890E6E72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2875C96-6953-2DE1-56CE-2124309454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4933255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CB2A2BD-C18C-C267-840E-F773ABFA5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B97B4C04-6285-362E-83FF-53E1052E8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E5D7AA08-23F3-AF55-C620-95F888092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3B135FD-BEF8-42DA-DF86-07E7F4256A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1344031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8032DA6-7234-FE15-99FD-9C043EE60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A4104444-1AB8-CB9E-F93C-66F374766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DFA46D7B-D832-E6D1-C2CD-E7D75B376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F4F273C-937E-5C23-E1CD-BD5E2665D2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8664040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12D7676-D414-E304-1EF8-6D5441894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CF218797-D111-3368-C624-F2D532A350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B14595F3-D2B9-984D-180B-5FF1EE9EB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EFECC7A-23AD-9831-1C55-F47565BF7F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449695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5C1AFEA-768B-D5A9-50A8-6C9FEF843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01562792-842E-362C-F6DC-BE51721D76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3AF78D3D-3907-15DF-AE09-0367A3748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3CC2735-C60C-C313-B2FD-C4C95AC7D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1116455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82E29E6-9001-3BCC-5778-7195BE138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0D980866-075C-2600-30E7-2064F1EE2B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6F0FE5B7-9340-F66F-C8E8-F772F2373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7F84895-2331-5F2F-FF7D-4FF8A5C3BF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39297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7F99FF1-6EBC-977C-3E53-7E52FF143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910EF1D8-336F-AB68-CC16-3BDACA8CCB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DC9F580C-BD08-48EE-2C63-6C7E7E70B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A991CE9-8303-CCA3-3E70-C0476099D1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062753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4B91BAF-36A9-9C03-21CE-AFB7AFBA7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9E8490FB-FB03-A730-F2B5-D4E533E815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A3634EA4-EDC0-FF3F-7114-801FEA7289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185DB02-B06B-0B26-00CC-1413F55015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136089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5A5F0CF-9AC1-A3CF-C7E6-066AC7948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4E5A9ABA-C6EA-DFF5-C047-7C1D9E5A8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6EBF132B-F4A6-75EF-182D-9C0AF81C3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2C2112D-F67C-8C24-3373-E83F0F7E79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951387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D6D01E2-6832-2194-1FFE-910051C06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BDFEC227-8897-EF52-7755-06ED744332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71FB9590-9155-39BA-AC5F-961DE925C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DD34F5C-B138-C4CA-6C37-BE28F2DF6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2151828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62DBB5A-F489-AA65-5C96-1F124FEFB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81455858-B28F-1D2D-17E8-E390E6A0C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E5A4BF86-3D0D-0B3F-CDAE-558F21EEF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9F1DCDF-090C-316D-5FC4-BD842D319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8459335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5AD2686-A727-FE43-1186-BC2806314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7F23BBAD-2992-C12A-B11C-6D147E314F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1B9241CB-83B2-1C80-1836-8EC92FAB6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451F8F7-A0C0-8D75-3EE5-DF3101344D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9354405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D11DAA7-A36E-6B65-BBEB-3469990B2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8B279C7A-895E-2DF5-BFC1-725ECCD603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8915ECD0-F31D-52DE-0466-A492073788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06898AC-EB75-7C93-09C5-206016A97F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6562858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C6EBB1F-796F-E0A9-F2BB-B7DF67130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822AB8C9-E556-31E2-6DD6-6DDB1609CC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1D29E1E3-4EFA-A3FD-DAD5-01EE714E4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3C7B9B5-05FE-80B8-F6E4-7511AD271A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052132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A2DED94-82E5-89A1-3EE0-37F99C015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2E67D745-D3AA-4672-3DBF-5B178A6F3C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1F280CC5-CB1D-D0F3-0057-53B5715718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1F87B13-6509-B27F-EFEE-098CDA4F2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3241181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F5C4284-0A0C-049B-D922-0D34BCF29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C800203B-E5D7-A281-1A1C-C0D1CABF3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A30D56A6-2FFA-0B89-2958-B4C1B9B73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62684C7-5247-56FF-0999-4C11FA639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7722809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DC9D910-015F-0A97-F2F2-D159E459C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357A2A55-7642-4F9B-FA07-959C3E1512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CAFC6213-5D5A-5BE0-138F-49916FD36C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A94E09F-B291-74C8-0859-B0DD7B287F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5264174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54EBAA9-182B-7ADF-B56E-6E1061C48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8BCBD53-0076-27FB-AEA4-869426E8D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6204FAC4-6F38-0387-032C-4C3341DEE8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0FF16B-AC26-25F2-D29B-3E8DC7B161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769344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33FDF26-C81D-C749-7A43-7D4CFB4A0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CF86AC7B-0C14-7049-3667-503C4A022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2285FAA4-3BA4-1E75-306E-F72ADD466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62380CD-4B28-6077-FC8C-3EC3C669C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8948594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69F785A-DDE9-AFAA-C673-9BF338084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0CA287FA-D521-BD27-DA05-8FC8BCC430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451C86EC-9FA9-7A8D-629E-534472F8F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1BBA2D7-A0ED-2273-7CFE-F719806EB2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5874035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10B9046-6A2A-C70E-9D1A-10C5275EA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B2C08266-54F4-0B77-0FDB-22C8A0943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EC4C8CDF-3C78-1F3E-67DC-C7A7F8CA0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5B78BF8-D874-7763-3642-73746EDED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918637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8C916B9-581E-3ADD-97D4-AF915A557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5DE15DA3-6507-AD65-75D4-38DD3A371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BB976891-A6CE-BC71-BF57-26FA9783C4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C652727-3170-FF74-48D6-6B17BEC999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8261968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9E7041B-AB2A-5238-B810-1B570FCDF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D7916E95-F105-A705-F6F9-810889E795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9640C897-2576-C433-C9B3-7036644D11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8EEB7A1-ABB8-B81C-FE6C-592020175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237022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5228909-EB38-8825-6DD7-CA5CC280E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D94E1518-1A58-6314-C3E4-0E32D1171D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26FB8433-04D9-35BC-7EBA-84FD9A6317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F5782F0-EBDF-0929-67E7-2EAF4977A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158502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DFFAD1-5A77-1A6C-0918-5DF9CA394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2EAD5C2-7219-A365-55FD-4BF1A1C0A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F7AAB362-DCDE-8C91-03F7-9256B8D36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8568319-8D01-0D6F-CAE3-26859069C1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9253856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BB937A1-32A5-2739-BF23-554E8F6CC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184B8878-6E1E-E2EC-8277-9EC0C6A16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0CB3A515-36FE-B254-AC85-52B245C19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749D491-BA02-2E0B-A499-7FB938483C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0349666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38DC8BD-90C2-11D5-4267-B6D6F8C5D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F391E88-F32F-913A-8914-0C32C212E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A84D5497-D6CE-588C-8BEF-B8ECF8BB6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BF62E66-71BD-9B30-B930-9F57FA90B0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717423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27D2CC2-9C6A-25A7-D246-182422A28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4E2C0112-0BD5-A6FF-A1A3-0E7DD4C627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4D4BACA2-F971-2BFB-DAD5-C7BF14E0A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13711FC-94B3-BC05-04BC-F5A555C19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923168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DEE40BE-F062-6496-29D6-6E70CC0D4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424523E-B8DA-BB82-B72A-A825E5B147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225B1934-DE92-6849-622C-CE87999E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30E87E7-9C9D-B3BA-F0D2-CB7C566D3A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96844195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EC33336-EC54-BC37-A34F-9566B3C20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0053052F-DE84-08F0-4BF0-8F1E040992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28A73DF3-A2B2-DF85-CD91-398C1973E7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89C43C2-5B87-DA31-3B5A-1468635C64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2261026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ACF2CF8-B444-4748-0C88-B8B72D341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08798B1B-39F6-5528-7A4C-3A4EE11E11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C4E8016E-2AAD-F100-DEB4-8064E96F5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B032A4A-FA4E-B31E-9516-01EFBA3A3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50982214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970A973-F3F5-5640-466E-8C6DD8BB2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5B644DF6-E33D-4D42-570C-A2D91DB589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0218C84B-409D-8155-BE45-DA4FDACED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D0FA23C-8541-90AA-A7B6-974D8A1A8B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8866016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4E65426-0DD3-1A89-D0AC-507DA9208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503AC03F-5C06-01C8-3144-4EDC3AF52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F21BD7AF-DB21-8535-474B-7CA21D4A9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9A411A5-946E-AC06-DD3B-4C9A1DD382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5866259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33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="" xmlns:a16="http://schemas.microsoft.com/office/drawing/2014/main" id="{4D792B1F-855B-FC83-1023-94C0976E984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EF359D7C-AC03-77FE-CA1D-B96B46B08D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="" xmlns:a16="http://schemas.microsoft.com/office/drawing/2014/main" id="{C9AA487F-3729-4692-1A21-35558A2D84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="" xmlns:a16="http://schemas.microsoft.com/office/drawing/2014/main" id="{84B8E19A-569B-855B-EBF8-C02F2998AB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="" xmlns:a16="http://schemas.microsoft.com/office/drawing/2014/main" id="{941984E2-3225-05D3-3A3D-9D5F5840ED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070813B7-403A-9A3E-5E5C-44C1680DE4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7A7BB3C1-4B05-D5B3-C61C-1CD390CEEF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CE6955A7-F39A-1FBB-FF32-C6F0E32892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=""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5ED90D1-D640-D115-6711-35DE812FC0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F8D9EAE4-01F5-6C99-C91E-BF0FD0CD1C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D24A04BE-9BA3-80DD-EE68-A8B8BA0853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="" xmlns:a16="http://schemas.microsoft.com/office/drawing/2014/main" id="{9E4F6A04-3331-D4C7-3EAE-0F69B48A7C7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="" xmlns:a16="http://schemas.microsoft.com/office/drawing/2014/main" id="{0587ACFB-02E0-79F1-D5B0-E8B18598D6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98639877-C4A6-4E44-C600-FE3C6CD5F1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F0439AA5-A7EE-A20E-BB67-D356776D0B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39E752F7-61F0-6779-9E8E-3541BFF7D2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="" xmlns:a16="http://schemas.microsoft.com/office/drawing/2014/main" id="{6FD0E545-8D0D-B848-836A-23CEBCD6B0A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="" xmlns:a16="http://schemas.microsoft.com/office/drawing/2014/main" id="{7114E853-6F7C-9899-77FD-0E77D0A862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="" xmlns:a16="http://schemas.microsoft.com/office/drawing/2014/main" id="{69002426-033B-400A-C519-AF4C659C4F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=""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="" xmlns:a16="http://schemas.microsoft.com/office/drawing/2014/main" id="{90FA743D-BDB5-4069-7325-E91CA7BC3E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="" xmlns:a16="http://schemas.microsoft.com/office/drawing/2014/main" id="{2FE03F25-D589-68A8-30C7-175547B6A9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="" xmlns:a16="http://schemas.microsoft.com/office/drawing/2014/main" id="{7CB19B63-2AAF-E86D-D7F1-B659DB36B5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="" xmlns:a16="http://schemas.microsoft.com/office/drawing/2014/main" id="{83712F38-4391-A499-56E2-8F095A506D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=""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=""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=""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=""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="" xmlns:a16="http://schemas.microsoft.com/office/drawing/2014/main" id="{A3F1B258-8FBC-06A8-3A1F-466CEEDBBEF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="" xmlns:a16="http://schemas.microsoft.com/office/drawing/2014/main" id="{8BAD4AF0-64CE-5C0E-5440-00F8FC6B31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=""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7DCD020E-88CF-303D-F947-8EE980AC80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=""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=""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=""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EB31668E-263B-8FB1-9DBB-25F22BB441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="" xmlns:a16="http://schemas.microsoft.com/office/drawing/2014/main" id="{0972DA96-A413-EF87-50D3-D8EF54FD9F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=""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=""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="" xmlns:a16="http://schemas.microsoft.com/office/drawing/2014/main" id="{4A781A8E-199F-1F48-C80E-B6501B5633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="" xmlns:a16="http://schemas.microsoft.com/office/drawing/2014/main" id="{11C6679A-1B60-DCCD-7295-255649B92C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="" xmlns:a16="http://schemas.microsoft.com/office/drawing/2014/main" id="{1C466053-4CA7-4CBB-C1D2-19FE899BED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1100480F-88D3-CF82-FAF8-9527C86BCA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=""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=""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B05A86D8-26B0-1ADB-0CE2-B445D2A286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="" xmlns:a16="http://schemas.microsoft.com/office/drawing/2014/main" id="{33A68E8B-64DF-46D3-2FA2-4BBBBF8BFB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=""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=""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=""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CADEA8BB-3550-ABDA-99A6-455084D5D4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F0A8F0DB-3D3D-DC0F-84AC-4386B58AD6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=""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=""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=""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="" xmlns:a16="http://schemas.microsoft.com/office/drawing/2014/main" id="{686C03E6-655F-A394-4461-7BC878C418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BF7A62BA-11D3-585A-8CBD-5E0FB4DE522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8E1AE81E-772F-B009-AF15-C0FC060518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=""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ADCC72F6-C144-5508-40C5-E1B3FC085B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FF76D2EA-2C6E-B0B2-DC0D-F9EF636E58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90315871-F40F-D512-8E3F-B40F36BD42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10C11C1A-EFCF-278A-D083-93F07D4DEA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74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mp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6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106.jpeg"/><Relationship Id="rId4" Type="http://schemas.openxmlformats.org/officeDocument/2006/relationships/image" Target="../media/image81.jpe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/>
          <a:p>
            <a:r>
              <a:rPr lang="mr-IN" dirty="0">
                <a:latin typeface="Calibri Light" panose="020F0302020204030204" pitchFamily="34" charset="0"/>
                <a:ea typeface="Calibri Light" panose="020F0302020204030204" pitchFamily="34" charset="0"/>
              </a:rPr>
              <a:t> </a:t>
            </a:r>
            <a:endParaRPr lang="en-US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72378D1-CFE9-4E34-EEF8-A6D07DCFA913}"/>
              </a:ext>
            </a:extLst>
          </p:cNvPr>
          <p:cNvSpPr/>
          <p:nvPr/>
        </p:nvSpPr>
        <p:spPr>
          <a:xfrm>
            <a:off x="546243" y="2136338"/>
            <a:ext cx="1109951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r-IN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</a:rPr>
              <a:t>मुख्यमंत्री समृद्ध पंचायतराज अभियान</a:t>
            </a:r>
            <a:br>
              <a:rPr lang="mr-IN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</a:rPr>
            </a:br>
            <a:r>
              <a:rPr lang="mr-IN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</a:rPr>
              <a:t>पंचायत समिती,सुरगाणा  </a:t>
            </a:r>
            <a:br>
              <a:rPr lang="mr-IN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</a:rPr>
            </a:br>
            <a:r>
              <a:rPr lang="mr-IN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</a:rPr>
              <a:t>जिल्हा परिषद – नाशिक  </a:t>
            </a:r>
            <a:endParaRPr lang="en-IN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>
            <a:extLst>
              <a:ext uri="{FF2B5EF4-FFF2-40B4-BE49-F238E27FC236}">
                <a16:creationId xmlns="" xmlns:a16="http://schemas.microsoft.com/office/drawing/2014/main" id="{826DD561-0A69-8FAB-453C-1A5575C0EA6B}"/>
              </a:ext>
            </a:extLst>
          </p:cNvPr>
          <p:cNvSpPr txBox="1">
            <a:spLocks/>
          </p:cNvSpPr>
          <p:nvPr/>
        </p:nvSpPr>
        <p:spPr>
          <a:xfrm>
            <a:off x="1524000" y="175028"/>
            <a:ext cx="9144000" cy="5085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r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१. सुशासनयुक्त पंचायत (</a:t>
            </a:r>
            <a:r>
              <a:rPr lang="en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Good Governance)</a:t>
            </a:r>
            <a:endParaRPr lang="en-IN" sz="36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6C1DE0B-67EE-0D5F-E5A9-F172E081197F}"/>
              </a:ext>
            </a:extLst>
          </p:cNvPr>
          <p:cNvSpPr txBox="1"/>
          <p:nvPr/>
        </p:nvSpPr>
        <p:spPr>
          <a:xfrm>
            <a:off x="1300294" y="639915"/>
            <a:ext cx="9806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000" dirty="0">
                <a:solidFill>
                  <a:srgbClr val="FF0000"/>
                </a:solidFill>
              </a:rPr>
              <a:t>1.1 लोकाभिमुख प्रशासन (गुण 1)</a:t>
            </a:r>
            <a:endParaRPr lang="en-IN" sz="2000" dirty="0">
              <a:solidFill>
                <a:srgbClr val="FF0000"/>
              </a:solidFill>
            </a:endParaRPr>
          </a:p>
          <a:p>
            <a:pPr algn="ctr"/>
            <a:r>
              <a:rPr lang="mr-IN" sz="2400" dirty="0">
                <a:solidFill>
                  <a:srgbClr val="000000"/>
                </a:solidFill>
              </a:rPr>
              <a:t>(</a:t>
            </a:r>
            <a:r>
              <a:rPr lang="mr-IN" sz="1600" dirty="0">
                <a:solidFill>
                  <a:srgbClr val="000000"/>
                </a:solidFill>
              </a:rPr>
              <a:t>लोकसेवा हक्क अध्यादेश अंतर्गत 7 प्रकारचे दाखले – जन्म दाखला, मृत्यू दाखला, विवाह दाखला, न.न.8 उतारा, ग्रा.पं.येणे बाकी, निराधार असल्याचा दाखला व दारिद्र्य रेषेखालील असल्याचा दाखला )</a:t>
            </a:r>
            <a:endParaRPr lang="en-IN" sz="2400" dirty="0">
              <a:solidFill>
                <a:srgbClr val="00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87042A9F-15AF-705C-CE21-A8F879CB8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534962"/>
              </p:ext>
            </p:extLst>
          </p:nvPr>
        </p:nvGraphicFramePr>
        <p:xfrm>
          <a:off x="1367404" y="1717133"/>
          <a:ext cx="9739620" cy="4703329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98747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802167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516370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483141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258350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880845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5836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प्राप्त अर्ज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निर्गत अर्ज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87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87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mr-IN" sz="1600" b="0" i="0" u="none" strike="noStrike" dirty="0">
                        <a:solidFill>
                          <a:srgbClr val="000000"/>
                        </a:solidFill>
                        <a:effectLst/>
                        <a:latin typeface="Kokila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95183184"/>
                  </a:ext>
                </a:extLst>
              </a:tr>
              <a:tr h="2746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478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69000">
              <a:srgbClr val="EDF0E3"/>
            </a:gs>
          </a:gsLst>
          <a:lin ang="27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229FB8F-B63D-1678-B76A-8DE0AE6B0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5D63FC3-1D4C-4221-7187-9CFC52B2BA8E}"/>
              </a:ext>
            </a:extLst>
          </p:cNvPr>
          <p:cNvSpPr txBox="1"/>
          <p:nvPr/>
        </p:nvSpPr>
        <p:spPr>
          <a:xfrm>
            <a:off x="1300294" y="75710"/>
            <a:ext cx="98067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1.1 लोकाभिमुख प्रशासन (गुण 1)</a:t>
            </a:r>
            <a:endParaRPr lang="en-IN" sz="2400" dirty="0">
              <a:solidFill>
                <a:srgbClr val="FF0000"/>
              </a:solidFill>
            </a:endParaRPr>
          </a:p>
          <a:p>
            <a:pPr algn="ctr"/>
            <a:r>
              <a:rPr lang="mr-IN" sz="2400" dirty="0">
                <a:solidFill>
                  <a:srgbClr val="000000"/>
                </a:solidFill>
              </a:rPr>
              <a:t>(</a:t>
            </a:r>
            <a:r>
              <a:rPr lang="mr-IN" sz="1600" dirty="0">
                <a:solidFill>
                  <a:srgbClr val="000000"/>
                </a:solidFill>
              </a:rPr>
              <a:t>लोकसेवा हक्क अध्यादेश अंतर्गत 7 प्रकारचे दाखले – जन्म दाखला, मृत्यू दाखला, विवाह दाखला, न.न.8 उतारा, ग्रा.पं.येणे बाकी, निराधार असल्याचा दाखला व दारिद्र्य रेषेखालील असल्याचा दाखला )</a:t>
            </a:r>
            <a:endParaRPr lang="en-IN" sz="2400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681" y="1152928"/>
            <a:ext cx="5126343" cy="29871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681" y="4264924"/>
            <a:ext cx="5126343" cy="23536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294" y="1152927"/>
            <a:ext cx="4585188" cy="28311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48" y="4264924"/>
            <a:ext cx="4663234" cy="235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056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69000">
              <a:srgbClr val="EDF0E3"/>
            </a:gs>
          </a:gsLst>
          <a:lin ang="27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9603DFCC-9147-D2D5-BF1F-BA76728E1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8F60302-AA53-1FC0-3928-68F0B2BDD6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" t="-2554" r="996" b="22565"/>
          <a:stretch/>
        </p:blipFill>
        <p:spPr>
          <a:xfrm>
            <a:off x="377993" y="3918024"/>
            <a:ext cx="5154125" cy="26956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4" y="324196"/>
            <a:ext cx="5154125" cy="33842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04" y="324196"/>
            <a:ext cx="5522975" cy="338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88F60302-AA53-1FC0-3928-68F0B2BDD6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" t="-2554" r="996" b="22565"/>
          <a:stretch/>
        </p:blipFill>
        <p:spPr>
          <a:xfrm>
            <a:off x="5705897" y="3918024"/>
            <a:ext cx="5367487" cy="26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53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0CD348E-9357-0442-4555-AF6B4AFE3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8AD2AC5C-E21C-5EA4-DBDE-3F724123E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580283"/>
              </p:ext>
            </p:extLst>
          </p:nvPr>
        </p:nvGraphicFramePr>
        <p:xfrm>
          <a:off x="681644" y="1140903"/>
          <a:ext cx="10672158" cy="501113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182041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961694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3015045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583012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965183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965183">
                  <a:extLst>
                    <a:ext uri="{9D8B030D-6E8A-4147-A177-3AD203B41FA5}">
                      <a16:colId xmlns="" xmlns:a16="http://schemas.microsoft.com/office/drawing/2014/main" val="3808328147"/>
                    </a:ext>
                  </a:extLst>
                </a:gridCol>
              </a:tblGrid>
              <a:tr h="645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प्राप्त अर्ज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निर्गत अर्ज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41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41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118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F6A9E20-B215-B902-539B-52068066D0D4}"/>
              </a:ext>
            </a:extLst>
          </p:cNvPr>
          <p:cNvSpPr txBox="1"/>
          <p:nvPr/>
        </p:nvSpPr>
        <p:spPr>
          <a:xfrm>
            <a:off x="1300294" y="161742"/>
            <a:ext cx="97396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1.2 नागरी सेवा सुविधा दर्जा (गुण 1.5)</a:t>
            </a:r>
          </a:p>
          <a:p>
            <a:pPr algn="ctr"/>
            <a:r>
              <a:rPr lang="mr-IN" sz="1600" dirty="0">
                <a:solidFill>
                  <a:srgbClr val="000000"/>
                </a:solidFill>
              </a:rPr>
              <a:t>(सातबारा उतारा, खाते उतारा, प्रॉपर्टी कार्ड, फेरफार उतारा, उत्पन्न दाखला, जातीचा दाखला, लाईट बिल भरणा, पॅन कार्ड काढणे इत्यादी)</a:t>
            </a:r>
            <a:endParaRPr lang="en-IN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13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3A5BA13-19BD-69ED-1FF4-1A9A308C1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DBE983F8-0585-F949-2649-4E95232397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98EBE31-0BC0-4448-5945-6CFF7236CA0D}"/>
              </a:ext>
            </a:extLst>
          </p:cNvPr>
          <p:cNvSpPr txBox="1"/>
          <p:nvPr/>
        </p:nvSpPr>
        <p:spPr>
          <a:xfrm>
            <a:off x="1300294" y="161742"/>
            <a:ext cx="97396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1.2 नागरी सेवा सुविधा दर्जा (गुण 1.5)</a:t>
            </a:r>
          </a:p>
          <a:p>
            <a:pPr algn="ctr"/>
            <a:r>
              <a:rPr lang="mr-IN" sz="1600" dirty="0">
                <a:solidFill>
                  <a:srgbClr val="000000"/>
                </a:solidFill>
              </a:rPr>
              <a:t>(सातबारा उतारा, खाते उतारा, प्रॉपर्टी कार्ड, फेरफार उतारा, उत्पन्न दाखला, जातीचा दाखला, लाईट बिल भरणा, पॅन कार्ड काढणे इत्यादी)</a:t>
            </a:r>
            <a:endParaRPr lang="en-IN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70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438827D-BF99-0C5B-EE5A-05E3BB1EF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8666EA20-1689-CBFD-DD29-3F391629AF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E476E67D-0E0C-A3EF-B25F-AB84A4942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397642"/>
              </p:ext>
            </p:extLst>
          </p:nvPr>
        </p:nvGraphicFramePr>
        <p:xfrm>
          <a:off x="1226189" y="890946"/>
          <a:ext cx="9739621" cy="506048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78754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790280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375795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577130">
                  <a:extLst>
                    <a:ext uri="{9D8B030D-6E8A-4147-A177-3AD203B41FA5}">
                      <a16:colId xmlns="" xmlns:a16="http://schemas.microsoft.com/office/drawing/2014/main" val="1732337020"/>
                    </a:ext>
                  </a:extLst>
                </a:gridCol>
                <a:gridCol w="2155972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880845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880845">
                  <a:extLst>
                    <a:ext uri="{9D8B030D-6E8A-4147-A177-3AD203B41FA5}">
                      <a16:colId xmlns="" xmlns:a16="http://schemas.microsoft.com/office/drawing/2014/main" val="2808800028"/>
                    </a:ext>
                  </a:extLst>
                </a:gridCol>
              </a:tblGrid>
              <a:tr h="6518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तक्रार पेटी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प्राप्त अर्ज </a:t>
                      </a:r>
                    </a:p>
                    <a:p>
                      <a:pPr algn="ctr" fontAlgn="ctr">
                        <a:buNone/>
                      </a:pP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निर्गत अर्ज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1490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960D67D-15FA-6DE2-6C5B-C57F445BCCF4}"/>
              </a:ext>
            </a:extLst>
          </p:cNvPr>
          <p:cNvSpPr txBox="1"/>
          <p:nvPr/>
        </p:nvSpPr>
        <p:spPr>
          <a:xfrm>
            <a:off x="4244830" y="220465"/>
            <a:ext cx="4362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1.3 तक्रार निवारण पेटी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29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03024F1-B10A-4AD7-BEDB-F299C3432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4774793-8168-7C19-D554-073E09227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D111AE0-686D-5077-53DE-A0BDA92050E0}"/>
              </a:ext>
            </a:extLst>
          </p:cNvPr>
          <p:cNvSpPr txBox="1"/>
          <p:nvPr/>
        </p:nvSpPr>
        <p:spPr>
          <a:xfrm>
            <a:off x="4244830" y="220465"/>
            <a:ext cx="4362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1.3 तक्रार निवारण पेटी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105" y="783999"/>
            <a:ext cx="5619853" cy="59917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21" y="783999"/>
            <a:ext cx="2241840" cy="5355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918" y="783999"/>
            <a:ext cx="1937840" cy="535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6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1EE53C3-8EE6-C535-C687-EA6966FD8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C6A80782-D6E5-8AAF-E0F3-6BB8E0CAD2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147" y="488107"/>
            <a:ext cx="5441910" cy="598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73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5215FED-275D-0250-5C77-326B5536E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22D15D83-B8AB-C0B5-DD60-6A24D5B1F3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C73577C4-A586-43A0-FDB5-AAAA29E7CD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096817"/>
              </p:ext>
            </p:extLst>
          </p:nvPr>
        </p:nvGraphicFramePr>
        <p:xfrm>
          <a:off x="750117" y="631880"/>
          <a:ext cx="10603683" cy="523727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95056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963645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3032233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794769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958990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958990">
                  <a:extLst>
                    <a:ext uri="{9D8B030D-6E8A-4147-A177-3AD203B41FA5}">
                      <a16:colId xmlns="" xmlns:a16="http://schemas.microsoft.com/office/drawing/2014/main" val="1874527035"/>
                    </a:ext>
                  </a:extLst>
                </a:gridCol>
              </a:tblGrid>
              <a:tr h="6746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वेबसाईट तयार केली आहे / नाही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वेबसाईट वर सर्व माहिती प्रसिद्ध व अद्यावत करणे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आहे 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 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आहे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 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आहे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 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259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8CFCD4F-3669-42AA-FEA0-4FEC141EEEE3}"/>
              </a:ext>
            </a:extLst>
          </p:cNvPr>
          <p:cNvSpPr txBox="1"/>
          <p:nvPr/>
        </p:nvSpPr>
        <p:spPr>
          <a:xfrm>
            <a:off x="2852257" y="136575"/>
            <a:ext cx="6526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1.4 ग्रामपंचायत वेबसाईट तयार करणे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39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3F12CB3-40B5-0D99-83EA-53F0E841B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73A607B0-F60B-95B3-7D32-AA814F31E2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66DFF4F-B463-F404-1688-1E09F046D491}"/>
              </a:ext>
            </a:extLst>
          </p:cNvPr>
          <p:cNvSpPr txBox="1"/>
          <p:nvPr/>
        </p:nvSpPr>
        <p:spPr>
          <a:xfrm>
            <a:off x="2852257" y="136575"/>
            <a:ext cx="6526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1.4 ग्रामपंचायत वेबसाईट तयार करणे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1307"/>
            <a:ext cx="5541264" cy="59389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68" y="681307"/>
            <a:ext cx="6327648" cy="59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0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347653E-5D6D-3C24-A1E6-971C8709F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FFBD5C1D-57A7-296F-9A66-9080EDAC15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7ED5EFB7-DF95-47DC-34D9-8B285660BD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739044"/>
              </p:ext>
            </p:extLst>
          </p:nvPr>
        </p:nvGraphicFramePr>
        <p:xfrm>
          <a:off x="1003177" y="802157"/>
          <a:ext cx="10036738" cy="527739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7201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858655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870109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645341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907716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907716">
                  <a:extLst>
                    <a:ext uri="{9D8B030D-6E8A-4147-A177-3AD203B41FA5}">
                      <a16:colId xmlns="" xmlns:a16="http://schemas.microsoft.com/office/drawing/2014/main" val="2406266045"/>
                    </a:ext>
                  </a:extLst>
                </a:gridCol>
              </a:tblGrid>
              <a:tr h="1013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ग्रामपंचायत कार्यक्षेत्रात 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CCTV 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बसविण्याचे उदिष्ट</a:t>
                      </a:r>
                    </a:p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(ग्रामपंचायत कार्यालय, शाळा, सार्वजनिक चौक)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ग्रामपंचायत कार्यक्षेत्रात 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CCTV 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किती बसविले</a:t>
                      </a:r>
                    </a:p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(ग्रामपंचायत कार्यालय, शाळा, सार्वजनिक चौक)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23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 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04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A13BEAB-61F3-9BBC-CFED-66EA3E764D46}"/>
              </a:ext>
            </a:extLst>
          </p:cNvPr>
          <p:cNvSpPr txBox="1"/>
          <p:nvPr/>
        </p:nvSpPr>
        <p:spPr>
          <a:xfrm>
            <a:off x="3632433" y="100534"/>
            <a:ext cx="4974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1.5 </a:t>
            </a:r>
            <a:r>
              <a:rPr lang="en-IN" sz="2400" b="1" dirty="0">
                <a:solidFill>
                  <a:srgbClr val="FF0000"/>
                </a:solidFill>
              </a:rPr>
              <a:t>CCTV</a:t>
            </a:r>
            <a:r>
              <a:rPr lang="en-IN" sz="2400" dirty="0">
                <a:solidFill>
                  <a:srgbClr val="FF0000"/>
                </a:solidFill>
              </a:rPr>
              <a:t> </a:t>
            </a:r>
            <a:r>
              <a:rPr lang="mr-IN" sz="2400" dirty="0">
                <a:solidFill>
                  <a:srgbClr val="FF0000"/>
                </a:solidFill>
              </a:rPr>
              <a:t>बसविणे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84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01C4EAD-E437-1B38-AF97-5C719BBB8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341C9C74-D797-31A0-7038-6B52C5AF71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636E52B-09D0-9AEB-135C-B3A632AD2844}"/>
              </a:ext>
            </a:extLst>
          </p:cNvPr>
          <p:cNvSpPr txBox="1"/>
          <p:nvPr/>
        </p:nvSpPr>
        <p:spPr>
          <a:xfrm>
            <a:off x="3632433" y="100534"/>
            <a:ext cx="4974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1.5 </a:t>
            </a:r>
            <a:r>
              <a:rPr lang="en-IN" sz="2400" b="1" dirty="0">
                <a:solidFill>
                  <a:srgbClr val="FF0000"/>
                </a:solidFill>
              </a:rPr>
              <a:t>CCTV</a:t>
            </a:r>
            <a:r>
              <a:rPr lang="en-IN" sz="2400" dirty="0">
                <a:solidFill>
                  <a:srgbClr val="FF0000"/>
                </a:solidFill>
              </a:rPr>
              <a:t> </a:t>
            </a:r>
            <a:r>
              <a:rPr lang="mr-IN" sz="2400" dirty="0">
                <a:solidFill>
                  <a:srgbClr val="FF0000"/>
                </a:solidFill>
              </a:rPr>
              <a:t>बसविणे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3" y="100534"/>
            <a:ext cx="3857625" cy="66751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807" y="1663211"/>
            <a:ext cx="7607808" cy="335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1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B060B53-61EF-F565-2A08-CDD18B977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81609FF1-8151-995B-7955-FC6498F8D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84" y="382628"/>
            <a:ext cx="2697045" cy="32699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99970" y="459665"/>
            <a:ext cx="3193191" cy="31926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613" y="459393"/>
            <a:ext cx="5593492" cy="62254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0" y="3809779"/>
            <a:ext cx="1824772" cy="29659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335" y="3809779"/>
            <a:ext cx="1955884" cy="28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4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DB9851B-8D73-0572-B771-68B12F003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E9E25B8B-96D9-9D4E-B30B-9450C5C98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8B1B053-1CDE-0493-715B-E5AD71FC5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141"/>
            <a:ext cx="10857390" cy="610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68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5640765-D1BD-3B7E-6F0F-3E48C4979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B3EBB7A-C1DD-5245-B6A3-FFEB32D10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2D5E802C-AED4-AD91-A91D-AF45EAF7C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602105"/>
              </p:ext>
            </p:extLst>
          </p:nvPr>
        </p:nvGraphicFramePr>
        <p:xfrm>
          <a:off x="1226189" y="1110131"/>
          <a:ext cx="9739621" cy="482703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22121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579573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077375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358284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056442">
                  <a:extLst>
                    <a:ext uri="{9D8B030D-6E8A-4147-A177-3AD203B41FA5}">
                      <a16:colId xmlns="" xmlns:a16="http://schemas.microsoft.com/office/drawing/2014/main" val="881886491"/>
                    </a:ext>
                  </a:extLst>
                </a:gridCol>
                <a:gridCol w="1084136">
                  <a:extLst>
                    <a:ext uri="{9D8B030D-6E8A-4147-A177-3AD203B41FA5}">
                      <a16:colId xmlns="" xmlns:a16="http://schemas.microsoft.com/office/drawing/2014/main" val="1396855583"/>
                    </a:ext>
                  </a:extLst>
                </a:gridCol>
                <a:gridCol w="880845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880845">
                  <a:extLst>
                    <a:ext uri="{9D8B030D-6E8A-4147-A177-3AD203B41FA5}">
                      <a16:colId xmlns="" xmlns:a16="http://schemas.microsoft.com/office/drawing/2014/main" val="3889820031"/>
                    </a:ext>
                  </a:extLst>
                </a:gridCol>
              </a:tblGrid>
              <a:tr h="45300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अ.क्र.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ग्रामपंचायतचे नाव 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ते 33 नमुने अद्यावत करणे</a:t>
                      </a:r>
                    </a:p>
                  </a:txBody>
                  <a:tcPr marL="7620" marR="7620" marT="7620" marB="0" anchor="ctr"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शक पूर्तता करणे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0826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उदिष्ट</a:t>
                      </a: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साध्य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शिल्लक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768647853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27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 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5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828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B203BFC-F183-0A84-C7E7-B939F89DDCFE}"/>
              </a:ext>
            </a:extLst>
          </p:cNvPr>
          <p:cNvSpPr txBox="1"/>
          <p:nvPr/>
        </p:nvSpPr>
        <p:spPr>
          <a:xfrm>
            <a:off x="1300293" y="371467"/>
            <a:ext cx="97396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1.6 दप्तर अद्यावत करणे लेखा परीक्षण करणे (गुण 2)</a:t>
            </a:r>
          </a:p>
          <a:p>
            <a:pPr algn="ctr"/>
            <a:r>
              <a:rPr lang="mr-IN" dirty="0">
                <a:solidFill>
                  <a:srgbClr val="000000"/>
                </a:solidFill>
              </a:rPr>
              <a:t>(1 ते 33 नमुने अद्यावत करणे)</a:t>
            </a:r>
            <a:endParaRPr lang="en-I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56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0041B2-7546-FF26-A35D-7F7315240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6BD9F538-D1CA-77D5-6406-B257C7125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98092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B69F8C25-14AE-DAA5-B172-A5A4AC42ED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574226"/>
              </p:ext>
            </p:extLst>
          </p:nvPr>
        </p:nvGraphicFramePr>
        <p:xfrm>
          <a:off x="949911" y="759663"/>
          <a:ext cx="10884023" cy="529444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10213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731146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3506680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967298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984343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984343">
                  <a:extLst>
                    <a:ext uri="{9D8B030D-6E8A-4147-A177-3AD203B41FA5}">
                      <a16:colId xmlns="" xmlns:a16="http://schemas.microsoft.com/office/drawing/2014/main" val="2334860453"/>
                    </a:ext>
                  </a:extLst>
                </a:gridCol>
              </a:tblGrid>
              <a:tr h="68199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सर्व सभा (मासिक सभा, महिला सभा, वार्ड सभा, ग्रामसभा)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सर्व सभा कार्यवृत्तांत नोंद वही अद्यावत करणे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294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B127332-541C-EFDD-8E65-361834F99330}"/>
              </a:ext>
            </a:extLst>
          </p:cNvPr>
          <p:cNvSpPr txBox="1"/>
          <p:nvPr/>
        </p:nvSpPr>
        <p:spPr>
          <a:xfrm>
            <a:off x="1300294" y="144964"/>
            <a:ext cx="1015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1.7 ग्रामपंचायत सर्व सभा व कार्यवृत्तांत नोंदवही अद्यावत करणे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70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329BC14-4B93-0565-2F4B-36A5132B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8CA0094E-C71A-01B7-E26F-C5D0250DB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E10D80B5-94F6-69AA-8455-EDFF519B73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562390"/>
              </p:ext>
            </p:extLst>
          </p:nvPr>
        </p:nvGraphicFramePr>
        <p:xfrm>
          <a:off x="922868" y="750786"/>
          <a:ext cx="10837333" cy="523673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11199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380066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4834467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048933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990600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872068">
                  <a:extLst>
                    <a:ext uri="{9D8B030D-6E8A-4147-A177-3AD203B41FA5}">
                      <a16:colId xmlns="" xmlns:a16="http://schemas.microsoft.com/office/drawing/2014/main" val="1851156030"/>
                    </a:ext>
                  </a:extLst>
                </a:gridCol>
              </a:tblGrid>
              <a:tr h="6650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सर्व सभा (ग्रामआरोग्य पोषण, पाणीपुरवठा स्वच्छता समिती, कृषी विकास समिती, शाळा व्यवस्थापन समिती, बालहक्क संरक्षण समिती, जैवविविधता समिती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ग्रामविकास समितीचे दस्तऐवज अद्यावत ठेवणे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212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F085478-0EF7-0DD3-6EFA-71C2394F66BA}"/>
              </a:ext>
            </a:extLst>
          </p:cNvPr>
          <p:cNvSpPr txBox="1"/>
          <p:nvPr/>
        </p:nvSpPr>
        <p:spPr>
          <a:xfrm>
            <a:off x="922868" y="110238"/>
            <a:ext cx="10837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1.8 ग्रामविकास समिती कामकाज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81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8E92B1B-5456-2993-F6C5-B3E72C018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8E9D885E-144F-2E08-95FC-75D22748F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754B791D-AF3E-C88E-C0F9-D2F7632D4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075458"/>
              </p:ext>
            </p:extLst>
          </p:nvPr>
        </p:nvGraphicFramePr>
        <p:xfrm>
          <a:off x="780176" y="1031846"/>
          <a:ext cx="10712741" cy="498360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04262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983840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291803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504029">
                  <a:extLst>
                    <a:ext uri="{9D8B030D-6E8A-4147-A177-3AD203B41FA5}">
                      <a16:colId xmlns="" xmlns:a16="http://schemas.microsoft.com/office/drawing/2014/main" val="640406298"/>
                    </a:ext>
                  </a:extLst>
                </a:gridCol>
                <a:gridCol w="1882342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2177612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968853">
                  <a:extLst>
                    <a:ext uri="{9D8B030D-6E8A-4147-A177-3AD203B41FA5}">
                      <a16:colId xmlns="" xmlns:a16="http://schemas.microsoft.com/office/drawing/2014/main" val="1851156030"/>
                    </a:ext>
                  </a:extLst>
                </a:gridCol>
              </a:tblGrid>
              <a:tr h="6419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मतदार / नागरिक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मोबाईल धारकांची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अॅप डाऊनलोड केलेल्या नागरिकांची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2315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1148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1148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101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AB9E63E-C6A8-F5C6-31AE-9D7DC6D63E24}"/>
              </a:ext>
            </a:extLst>
          </p:cNvPr>
          <p:cNvSpPr txBox="1"/>
          <p:nvPr/>
        </p:nvSpPr>
        <p:spPr>
          <a:xfrm>
            <a:off x="780176" y="136575"/>
            <a:ext cx="107127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1.9 मतदार / नागरिक अॅप डाऊनलोड करणे (गुण 1)</a:t>
            </a:r>
          </a:p>
          <a:p>
            <a:pPr algn="ctr"/>
            <a:r>
              <a:rPr lang="mr-IN" dirty="0">
                <a:solidFill>
                  <a:srgbClr val="000000"/>
                </a:solidFill>
              </a:rPr>
              <a:t>(पंचायत निर्णय अॅप, मेरी पंचायत अॅप, ग्रामसंवाद अॅप)</a:t>
            </a:r>
          </a:p>
          <a:p>
            <a:pPr algn="ctr"/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07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0276548-B9E0-ED62-8552-4A7D4432A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694A75CC-8389-D1CC-E368-1D1FCD9E5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D29E5C3-960C-C5BA-DEEC-4E9DF1F1996E}"/>
              </a:ext>
            </a:extLst>
          </p:cNvPr>
          <p:cNvSpPr txBox="1"/>
          <p:nvPr/>
        </p:nvSpPr>
        <p:spPr>
          <a:xfrm>
            <a:off x="780176" y="136575"/>
            <a:ext cx="107127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1.9 मतदार / नागरिक अॅप डाऊनलोड करणे (गुण 1)</a:t>
            </a:r>
          </a:p>
          <a:p>
            <a:pPr algn="ctr"/>
            <a:r>
              <a:rPr lang="mr-IN" dirty="0">
                <a:solidFill>
                  <a:srgbClr val="000000"/>
                </a:solidFill>
              </a:rPr>
              <a:t>(पंचायत निर्णय अॅप, मेरी पंचायत अॅप, ग्रामसंवाद अॅप)</a:t>
            </a:r>
          </a:p>
          <a:p>
            <a:pPr algn="ctr"/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282" y="1028274"/>
            <a:ext cx="2940290" cy="5515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863" y="1028275"/>
            <a:ext cx="2686295" cy="551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51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3E4D31C-EA00-F7A9-3BF2-FF479A93B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791EBC1D-632C-1E18-3861-A9F400BAE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E22C0D77-33E9-F25C-E588-2FD922B54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583427"/>
              </p:ext>
            </p:extLst>
          </p:nvPr>
        </p:nvGraphicFramePr>
        <p:xfrm>
          <a:off x="772358" y="1050656"/>
          <a:ext cx="11077275" cy="501265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93179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281849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802167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757779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482571">
                  <a:extLst>
                    <a:ext uri="{9D8B030D-6E8A-4147-A177-3AD203B41FA5}">
                      <a16:colId xmlns="" xmlns:a16="http://schemas.microsoft.com/office/drawing/2014/main" val="3820908779"/>
                    </a:ext>
                  </a:extLst>
                </a:gridCol>
                <a:gridCol w="1934014">
                  <a:extLst>
                    <a:ext uri="{9D8B030D-6E8A-4147-A177-3AD203B41FA5}">
                      <a16:colId xmlns="" xmlns:a16="http://schemas.microsoft.com/office/drawing/2014/main" val="486477687"/>
                    </a:ext>
                  </a:extLst>
                </a:gridCol>
                <a:gridCol w="1091954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833762">
                  <a:extLst>
                    <a:ext uri="{9D8B030D-6E8A-4147-A177-3AD203B41FA5}">
                      <a16:colId xmlns="" xmlns:a16="http://schemas.microsoft.com/office/drawing/2014/main" val="1851156030"/>
                    </a:ext>
                  </a:extLst>
                </a:gridCol>
              </a:tblGrid>
              <a:tr h="5958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ग्रामपंचायत क्षेत्रातील लाभार्थी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कार्ड दिलेले लाभार्थी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आजारी पडलेल्या लाभार्थी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आजारी पडलेल्या लाभार्थी पैकी योजनेचा लाभ घेतलेले लाभार्थी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2182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1917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878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348A405-A0F3-74A1-458A-7FBE883D7617}"/>
              </a:ext>
            </a:extLst>
          </p:cNvPr>
          <p:cNvSpPr txBox="1"/>
          <p:nvPr/>
        </p:nvSpPr>
        <p:spPr>
          <a:xfrm>
            <a:off x="1300294" y="413412"/>
            <a:ext cx="9591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1.10 आयुष्यमान भारत कार्ड (गुण 3)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64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D327D94-4F2B-216E-D40F-8DA805CE4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B9B0E04C-A4B3-DE6D-95E3-00973BF37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654ED93-D764-7E95-C488-35C1AB5F0FDE}"/>
              </a:ext>
            </a:extLst>
          </p:cNvPr>
          <p:cNvSpPr txBox="1"/>
          <p:nvPr/>
        </p:nvSpPr>
        <p:spPr>
          <a:xfrm>
            <a:off x="1300294" y="413412"/>
            <a:ext cx="9591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1.10 आयुष्यमान भारत कार्ड (गुण 3)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4" y="875077"/>
            <a:ext cx="5209980" cy="30487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37" y="875077"/>
            <a:ext cx="5561362" cy="30035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37" y="4089863"/>
            <a:ext cx="5561362" cy="25131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4" y="4167797"/>
            <a:ext cx="5209980" cy="243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1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85FF430-8743-97C6-4F94-D5E4EFD44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D4441B8E-16A2-4014-C929-0146DB113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088D72E5-0BB0-AC84-BF15-8BDC03B66F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192557"/>
              </p:ext>
            </p:extLst>
          </p:nvPr>
        </p:nvGraphicFramePr>
        <p:xfrm>
          <a:off x="615142" y="949934"/>
          <a:ext cx="11155680" cy="502196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639939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222112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103005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107198">
                  <a:extLst>
                    <a:ext uri="{9D8B030D-6E8A-4147-A177-3AD203B41FA5}">
                      <a16:colId xmlns="" xmlns:a16="http://schemas.microsoft.com/office/drawing/2014/main" val="1839378164"/>
                    </a:ext>
                  </a:extLst>
                </a:gridCol>
                <a:gridCol w="915954">
                  <a:extLst>
                    <a:ext uri="{9D8B030D-6E8A-4147-A177-3AD203B41FA5}">
                      <a16:colId xmlns="" xmlns:a16="http://schemas.microsoft.com/office/drawing/2014/main" val="3188869106"/>
                    </a:ext>
                  </a:extLst>
                </a:gridCol>
                <a:gridCol w="986413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996478">
                  <a:extLst>
                    <a:ext uri="{9D8B030D-6E8A-4147-A177-3AD203B41FA5}">
                      <a16:colId xmlns="" xmlns:a16="http://schemas.microsoft.com/office/drawing/2014/main" val="1731324260"/>
                    </a:ext>
                  </a:extLst>
                </a:gridCol>
                <a:gridCol w="845612">
                  <a:extLst>
                    <a:ext uri="{9D8B030D-6E8A-4147-A177-3AD203B41FA5}">
                      <a16:colId xmlns="" xmlns:a16="http://schemas.microsoft.com/office/drawing/2014/main" val="3501721433"/>
                    </a:ext>
                  </a:extLst>
                </a:gridCol>
                <a:gridCol w="915840">
                  <a:extLst>
                    <a:ext uri="{9D8B030D-6E8A-4147-A177-3AD203B41FA5}">
                      <a16:colId xmlns="" xmlns:a16="http://schemas.microsoft.com/office/drawing/2014/main" val="3820908779"/>
                    </a:ext>
                  </a:extLst>
                </a:gridCol>
                <a:gridCol w="961776">
                  <a:extLst>
                    <a:ext uri="{9D8B030D-6E8A-4147-A177-3AD203B41FA5}">
                      <a16:colId xmlns="" xmlns:a16="http://schemas.microsoft.com/office/drawing/2014/main" val="3595410708"/>
                    </a:ext>
                  </a:extLst>
                </a:gridCol>
                <a:gridCol w="805958">
                  <a:extLst>
                    <a:ext uri="{9D8B030D-6E8A-4147-A177-3AD203B41FA5}">
                      <a16:colId xmlns="" xmlns:a16="http://schemas.microsoft.com/office/drawing/2014/main" val="2905466296"/>
                    </a:ext>
                  </a:extLst>
                </a:gridCol>
                <a:gridCol w="655395">
                  <a:extLst>
                    <a:ext uri="{9D8B030D-6E8A-4147-A177-3AD203B41FA5}">
                      <a16:colId xmlns="" xmlns:a16="http://schemas.microsoft.com/office/drawing/2014/main" val="1851156030"/>
                    </a:ext>
                  </a:extLst>
                </a:gridCol>
              </a:tblGrid>
              <a:tr h="325547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दिव्यांग कल्याण 5%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महिला व बालकल्याण 10%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मागासवर्गीय कल्याण 15%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2554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तरतूद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खर्च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शिल्लक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तरतूद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खर्च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शिल्लक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तरतूद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खर्च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शिल्लक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48853473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162513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50000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112513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325026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100000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225026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487539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200000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287539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15799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31598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47997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47997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10387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10500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20773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31160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34500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45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F05B7A0-DF59-7625-3628-EE822C7E0FE6}"/>
              </a:ext>
            </a:extLst>
          </p:cNvPr>
          <p:cNvSpPr txBox="1"/>
          <p:nvPr/>
        </p:nvSpPr>
        <p:spPr>
          <a:xfrm>
            <a:off x="1300294" y="413412"/>
            <a:ext cx="9591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1.11 अनिवार्य बाबींवरील तरतूद व खर्च (गुण 1.5)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78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CF4C500-E910-A742-4DD2-18667B44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DAAB0514-CF61-B087-6C93-D4A8E0760D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1" y="758213"/>
            <a:ext cx="5828462" cy="57995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647" y="1439348"/>
            <a:ext cx="5386875" cy="37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0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26DCF98-79B7-6638-D6E7-05E85A5A3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753DF7EA-1857-52C2-63AC-F80DB3CAE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0DC53212-F9AB-384B-D8E7-095FC1B051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549364"/>
              </p:ext>
            </p:extLst>
          </p:nvPr>
        </p:nvGraphicFramePr>
        <p:xfrm>
          <a:off x="689497" y="981259"/>
          <a:ext cx="10813004" cy="485864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155587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2535218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488050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135144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260874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238131">
                  <a:extLst>
                    <a:ext uri="{9D8B030D-6E8A-4147-A177-3AD203B41FA5}">
                      <a16:colId xmlns="" xmlns:a16="http://schemas.microsoft.com/office/drawing/2014/main" val="1851156030"/>
                    </a:ext>
                  </a:extLst>
                </a:gridCol>
              </a:tblGrid>
              <a:tr h="6258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ग्रामपंचायत क्षेत्रातील दिव्यांग लाभार्थी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ओळखपत्र  दिलेले लाभार्थी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0234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8CD8DE8-CB20-157D-3ED4-530E13A00924}"/>
              </a:ext>
            </a:extLst>
          </p:cNvPr>
          <p:cNvSpPr txBox="1"/>
          <p:nvPr/>
        </p:nvSpPr>
        <p:spPr>
          <a:xfrm>
            <a:off x="1300294" y="413412"/>
            <a:ext cx="9591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1.12 दिव्यांग ओळखपत्र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63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500BC14-7C26-7A8C-CDAF-9785774E1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C498EB41-81B6-3EDC-EC6F-6C4D8FE1D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8D54F5B-D623-1710-3BEC-2351D4E63DE5}"/>
              </a:ext>
            </a:extLst>
          </p:cNvPr>
          <p:cNvSpPr txBox="1"/>
          <p:nvPr/>
        </p:nvSpPr>
        <p:spPr>
          <a:xfrm>
            <a:off x="1300294" y="413412"/>
            <a:ext cx="9591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1.12 दिव्यांग ओळखपत्र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27" y="1469950"/>
            <a:ext cx="3470988" cy="46279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128" y="1410083"/>
            <a:ext cx="3511032" cy="46813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773" y="1410083"/>
            <a:ext cx="3511032" cy="468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87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2A6E607-5105-C1AA-AAD6-01C062FCF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>
            <a:extLst>
              <a:ext uri="{FF2B5EF4-FFF2-40B4-BE49-F238E27FC236}">
                <a16:creationId xmlns="" xmlns:a16="http://schemas.microsoft.com/office/drawing/2014/main" id="{1C0C6E71-7F29-DD46-B526-03FEC1EB53F5}"/>
              </a:ext>
            </a:extLst>
          </p:cNvPr>
          <p:cNvSpPr txBox="1">
            <a:spLocks/>
          </p:cNvSpPr>
          <p:nvPr/>
        </p:nvSpPr>
        <p:spPr>
          <a:xfrm>
            <a:off x="1524000" y="-7498"/>
            <a:ext cx="9144000" cy="6222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r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२. सक्षम पंचायत (स्वनिधी व लोकवर्गणी)</a:t>
            </a:r>
            <a:endParaRPr lang="en-IN" sz="36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9077AE1-8E85-A1BD-5E80-0397E0087CE8}"/>
              </a:ext>
            </a:extLst>
          </p:cNvPr>
          <p:cNvSpPr txBox="1"/>
          <p:nvPr/>
        </p:nvSpPr>
        <p:spPr>
          <a:xfrm>
            <a:off x="1359017" y="49005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2.1 कर व पाणीपट्टी वसुली (गुण 7)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FCFBCEA-78F5-4319-5788-D6FD727F8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320269"/>
              </p:ext>
            </p:extLst>
          </p:nvPr>
        </p:nvGraphicFramePr>
        <p:xfrm>
          <a:off x="295552" y="1112302"/>
          <a:ext cx="11600895" cy="511221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03909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233996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111601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930263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958789">
                  <a:extLst>
                    <a:ext uri="{9D8B030D-6E8A-4147-A177-3AD203B41FA5}">
                      <a16:colId xmlns="" xmlns:a16="http://schemas.microsoft.com/office/drawing/2014/main" val="3840912684"/>
                    </a:ext>
                  </a:extLst>
                </a:gridCol>
                <a:gridCol w="1154097">
                  <a:extLst>
                    <a:ext uri="{9D8B030D-6E8A-4147-A177-3AD203B41FA5}">
                      <a16:colId xmlns="" xmlns:a16="http://schemas.microsoft.com/office/drawing/2014/main" val="3998275077"/>
                    </a:ext>
                  </a:extLst>
                </a:gridCol>
                <a:gridCol w="1136342">
                  <a:extLst>
                    <a:ext uri="{9D8B030D-6E8A-4147-A177-3AD203B41FA5}">
                      <a16:colId xmlns="" xmlns:a16="http://schemas.microsoft.com/office/drawing/2014/main" val="239650205"/>
                    </a:ext>
                  </a:extLst>
                </a:gridCol>
                <a:gridCol w="1198485">
                  <a:extLst>
                    <a:ext uri="{9D8B030D-6E8A-4147-A177-3AD203B41FA5}">
                      <a16:colId xmlns="" xmlns:a16="http://schemas.microsoft.com/office/drawing/2014/main" val="1571760345"/>
                    </a:ext>
                  </a:extLst>
                </a:gridCol>
                <a:gridCol w="1170236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554866">
                  <a:extLst>
                    <a:ext uri="{9D8B030D-6E8A-4147-A177-3AD203B41FA5}">
                      <a16:colId xmlns="" xmlns:a16="http://schemas.microsoft.com/office/drawing/2014/main" val="2660967891"/>
                    </a:ext>
                  </a:extLst>
                </a:gridCol>
                <a:gridCol w="648311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0654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ग्रामपंचायतचे नाव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मागील थकबाकी घरपट्टी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वसूल घरपट्टी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चालू मागणी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वसूल घरपट्टी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थकबाकी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वसुली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 वसुलीची टक्केवारी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QR कोड द्वारे ऑनलाईन पद्धतीने झालेली वसुली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68018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68018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1736613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1264182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472431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1332200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73.82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539538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251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188800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78420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110380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78420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41.53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135880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102900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32980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108932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80.16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1949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66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EA5ECF8-F19D-F54E-1216-2C0BE1F09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>
            <a:extLst>
              <a:ext uri="{FF2B5EF4-FFF2-40B4-BE49-F238E27FC236}">
                <a16:creationId xmlns="" xmlns:a16="http://schemas.microsoft.com/office/drawing/2014/main" id="{3EC1A3A5-5C3A-3773-776B-3DA6840B4112}"/>
              </a:ext>
            </a:extLst>
          </p:cNvPr>
          <p:cNvSpPr txBox="1">
            <a:spLocks/>
          </p:cNvSpPr>
          <p:nvPr/>
        </p:nvSpPr>
        <p:spPr>
          <a:xfrm>
            <a:off x="1524000" y="-7498"/>
            <a:ext cx="9144000" cy="6222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IN" sz="36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5FEB1F6-3A08-5751-6318-17995FB83E3A}"/>
              </a:ext>
            </a:extLst>
          </p:cNvPr>
          <p:cNvSpPr txBox="1"/>
          <p:nvPr/>
        </p:nvSpPr>
        <p:spPr>
          <a:xfrm>
            <a:off x="268448" y="164394"/>
            <a:ext cx="1165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2.1 कर व पाणीपट्टी वसुली (गुण 7)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EAB4C0E1-DBCE-BC68-2FBE-EC06992443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292276"/>
              </p:ext>
            </p:extLst>
          </p:nvPr>
        </p:nvGraphicFramePr>
        <p:xfrm>
          <a:off x="268448" y="1099037"/>
          <a:ext cx="11652307" cy="511221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96076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180407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124397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127464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870012">
                  <a:extLst>
                    <a:ext uri="{9D8B030D-6E8A-4147-A177-3AD203B41FA5}">
                      <a16:colId xmlns="" xmlns:a16="http://schemas.microsoft.com/office/drawing/2014/main" val="3840912684"/>
                    </a:ext>
                  </a:extLst>
                </a:gridCol>
                <a:gridCol w="1020932">
                  <a:extLst>
                    <a:ext uri="{9D8B030D-6E8A-4147-A177-3AD203B41FA5}">
                      <a16:colId xmlns="" xmlns:a16="http://schemas.microsoft.com/office/drawing/2014/main" val="3998275077"/>
                    </a:ext>
                  </a:extLst>
                </a:gridCol>
                <a:gridCol w="1251751">
                  <a:extLst>
                    <a:ext uri="{9D8B030D-6E8A-4147-A177-3AD203B41FA5}">
                      <a16:colId xmlns="" xmlns:a16="http://schemas.microsoft.com/office/drawing/2014/main" val="239650205"/>
                    </a:ext>
                  </a:extLst>
                </a:gridCol>
                <a:gridCol w="1207363">
                  <a:extLst>
                    <a:ext uri="{9D8B030D-6E8A-4147-A177-3AD203B41FA5}">
                      <a16:colId xmlns="" xmlns:a16="http://schemas.microsoft.com/office/drawing/2014/main" val="1621538363"/>
                    </a:ext>
                  </a:extLst>
                </a:gridCol>
                <a:gridCol w="1070728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554866">
                  <a:extLst>
                    <a:ext uri="{9D8B030D-6E8A-4147-A177-3AD203B41FA5}">
                      <a16:colId xmlns="" xmlns:a16="http://schemas.microsoft.com/office/drawing/2014/main" val="2660967891"/>
                    </a:ext>
                  </a:extLst>
                </a:gridCol>
                <a:gridCol w="648311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0654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मागील थकबाकी पाणीपट्टी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वसूल पाणीपट्टी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चालू मागणी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वसूल पाणीपट्टी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थकबाकी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वसुली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वसुलीची टक्केवारी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QR कोड द्वारे ऑनलाईन पद्धतीने झालेली वसुली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8580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8580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169500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61675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107825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70255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251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69500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37200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32300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37200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53.52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76950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53750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23200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56000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72.77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057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5753981-9D41-3662-D3D3-B888EA5D0818}"/>
              </a:ext>
            </a:extLst>
          </p:cNvPr>
          <p:cNvSpPr txBox="1"/>
          <p:nvPr/>
        </p:nvSpPr>
        <p:spPr>
          <a:xfrm>
            <a:off x="268448" y="567118"/>
            <a:ext cx="1165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002060"/>
                </a:solidFill>
              </a:rPr>
              <a:t>पाणीपट्टी वसुली </a:t>
            </a:r>
            <a:endParaRPr lang="en-IN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39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5B7D563-EF77-B596-3F40-495146082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9CDD22E-7812-5FD5-5F46-78D4483DF870}"/>
              </a:ext>
            </a:extLst>
          </p:cNvPr>
          <p:cNvSpPr txBox="1"/>
          <p:nvPr/>
        </p:nvSpPr>
        <p:spPr>
          <a:xfrm>
            <a:off x="1359017" y="215913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2.1 कर व पाणीपट्टी वसुली (गुण 7)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2" y="1042330"/>
            <a:ext cx="5747844" cy="26152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2" y="3850681"/>
            <a:ext cx="5727696" cy="27914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523" y="1042330"/>
            <a:ext cx="5142204" cy="2615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523" y="3850681"/>
            <a:ext cx="5142204" cy="260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90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086DF2C-BF0F-2D03-3A7F-9440FADD9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5" y="294631"/>
            <a:ext cx="6540759" cy="29760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994" y="294631"/>
            <a:ext cx="5290747" cy="29760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355" y="3404911"/>
            <a:ext cx="7193902" cy="327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2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568B68B-FE8E-DD35-F159-EB020B54A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8D9A2B7E-BBC8-0BDF-C7EF-B1791EEB81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06FBD479-F937-4E32-28CE-63F2A0C422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624125"/>
              </p:ext>
            </p:extLst>
          </p:nvPr>
        </p:nvGraphicFramePr>
        <p:xfrm>
          <a:off x="558800" y="939799"/>
          <a:ext cx="10905067" cy="5185239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165425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396480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627464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283515">
                  <a:extLst>
                    <a:ext uri="{9D8B030D-6E8A-4147-A177-3AD203B41FA5}">
                      <a16:colId xmlns="" xmlns:a16="http://schemas.microsoft.com/office/drawing/2014/main" val="1669290989"/>
                    </a:ext>
                  </a:extLst>
                </a:gridCol>
                <a:gridCol w="1426129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2063692">
                  <a:extLst>
                    <a:ext uri="{9D8B030D-6E8A-4147-A177-3AD203B41FA5}">
                      <a16:colId xmlns="" xmlns:a16="http://schemas.microsoft.com/office/drawing/2014/main" val="3594338442"/>
                    </a:ext>
                  </a:extLst>
                </a:gridCol>
                <a:gridCol w="693689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248673">
                  <a:extLst>
                    <a:ext uri="{9D8B030D-6E8A-4147-A177-3AD203B41FA5}">
                      <a16:colId xmlns="" xmlns:a16="http://schemas.microsoft.com/office/drawing/2014/main" val="1851156030"/>
                    </a:ext>
                  </a:extLst>
                </a:gridCol>
              </a:tblGrid>
              <a:tr h="10168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लोकसंखेच्या प्रमाणात जमा करावयाची लोकवर्गणी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प्रत्यक्षात जमा झालेली लोकवर्गणी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शिल्लक असलेली लोकवर्गणी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लोकवर्गणी माध्यमातून नाविन्यपूर्ण लोकउपयोगी सुविधा निर्माण झाली आहे का ?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600000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36100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563900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 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400000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379000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 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774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1C70F73-9314-1350-3CC6-3FE4983AA551}"/>
              </a:ext>
            </a:extLst>
          </p:cNvPr>
          <p:cNvSpPr txBox="1"/>
          <p:nvPr/>
        </p:nvSpPr>
        <p:spPr>
          <a:xfrm>
            <a:off x="1300294" y="413412"/>
            <a:ext cx="9591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2.2 लोकवर्गणी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49B9995-20DA-9497-552A-158143FBC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FCEA076B-7397-D95A-E047-D38A108FE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32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1C4086B4-D51E-24C7-630E-8E5D88632E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677862"/>
              </p:ext>
            </p:extLst>
          </p:nvPr>
        </p:nvGraphicFramePr>
        <p:xfrm>
          <a:off x="985421" y="970754"/>
          <a:ext cx="10520039" cy="509747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427634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2386894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918468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434243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187106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165694">
                  <a:extLst>
                    <a:ext uri="{9D8B030D-6E8A-4147-A177-3AD203B41FA5}">
                      <a16:colId xmlns="" xmlns:a16="http://schemas.microsoft.com/office/drawing/2014/main" val="1851156030"/>
                    </a:ext>
                  </a:extLst>
                </a:gridCol>
              </a:tblGrid>
              <a:tr h="6566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 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मागणी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मोहीम कालावधी पर्यंत झालेली वसुली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903000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903000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89CB341-BBDB-F38E-0425-CB346CB8852F}"/>
              </a:ext>
            </a:extLst>
          </p:cNvPr>
          <p:cNvSpPr txBox="1"/>
          <p:nvPr/>
        </p:nvSpPr>
        <p:spPr>
          <a:xfrm>
            <a:off x="1300294" y="324632"/>
            <a:ext cx="9591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2.3 स्वउत्पन्न (</a:t>
            </a:r>
            <a:r>
              <a:rPr lang="en-IN" sz="2400" dirty="0">
                <a:solidFill>
                  <a:srgbClr val="FF0000"/>
                </a:solidFill>
              </a:rPr>
              <a:t>OSR)</a:t>
            </a:r>
            <a:r>
              <a:rPr lang="mr-IN" sz="2400" dirty="0">
                <a:solidFill>
                  <a:srgbClr val="FF0000"/>
                </a:solidFill>
              </a:rPr>
              <a:t> (गुण </a:t>
            </a:r>
            <a:r>
              <a:rPr lang="en-IN" sz="2400" dirty="0">
                <a:solidFill>
                  <a:srgbClr val="FF0000"/>
                </a:solidFill>
              </a:rPr>
              <a:t>1</a:t>
            </a:r>
            <a:r>
              <a:rPr lang="mr-IN" sz="2400" dirty="0">
                <a:solidFill>
                  <a:srgbClr val="FF0000"/>
                </a:solidFill>
              </a:rPr>
              <a:t>)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199DD27-B381-2C79-71B1-FC1D80CCC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>
            <a:extLst>
              <a:ext uri="{FF2B5EF4-FFF2-40B4-BE49-F238E27FC236}">
                <a16:creationId xmlns="" xmlns:a16="http://schemas.microsoft.com/office/drawing/2014/main" id="{5F6193FE-734D-6C6E-20C4-87E4A769B00B}"/>
              </a:ext>
            </a:extLst>
          </p:cNvPr>
          <p:cNvSpPr txBox="1">
            <a:spLocks/>
          </p:cNvSpPr>
          <p:nvPr/>
        </p:nvSpPr>
        <p:spPr>
          <a:xfrm>
            <a:off x="1524000" y="-7498"/>
            <a:ext cx="9144000" cy="6222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r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३. जल समृद्ध, स्वच्छ व हरित गाव (</a:t>
            </a:r>
            <a:r>
              <a:rPr lang="en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Climate Action)</a:t>
            </a:r>
            <a:endParaRPr lang="en-IN" sz="36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3958B34-8753-CD8B-4E63-DBB3E0FC69C3}"/>
              </a:ext>
            </a:extLst>
          </p:cNvPr>
          <p:cNvSpPr txBox="1"/>
          <p:nvPr/>
        </p:nvSpPr>
        <p:spPr>
          <a:xfrm>
            <a:off x="1359017" y="614748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3.1 पाण्याचा ताळेबंध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0F088CAA-F50F-12F2-C8D6-EBDC792997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276208"/>
              </p:ext>
            </p:extLst>
          </p:nvPr>
        </p:nvGraphicFramePr>
        <p:xfrm>
          <a:off x="560261" y="1076413"/>
          <a:ext cx="10771467" cy="500552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83019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938866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3178132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494535">
                  <a:extLst>
                    <a:ext uri="{9D8B030D-6E8A-4147-A177-3AD203B41FA5}">
                      <a16:colId xmlns="" xmlns:a16="http://schemas.microsoft.com/office/drawing/2014/main" val="3894135262"/>
                    </a:ext>
                  </a:extLst>
                </a:gridCol>
                <a:gridCol w="943578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333337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8443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पाण्याचा ताळेबंद तयार केलेला आहे का ?  (होय / नाही)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पाण्याचा ताळेबंद पेंट करून दर्शनी भागात लावलेला आहे का ? (होय / नाही)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 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339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नाही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नाही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43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76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B0E080-6270-B4F7-11E0-BD4E0E113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61D78D9-00D0-6C04-8BC3-579287FA10BB}"/>
              </a:ext>
            </a:extLst>
          </p:cNvPr>
          <p:cNvSpPr txBox="1"/>
          <p:nvPr/>
        </p:nvSpPr>
        <p:spPr>
          <a:xfrm>
            <a:off x="1359017" y="86241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3.1 पाण्याचा तालेबंध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05" y="900979"/>
            <a:ext cx="4963834" cy="56072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054" y="900980"/>
            <a:ext cx="2609301" cy="560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9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02A8D5E-277D-7E85-1E3B-97B4B30F1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A8FF6E1-A610-553D-5465-13138CBE8700}"/>
              </a:ext>
            </a:extLst>
          </p:cNvPr>
          <p:cNvSpPr txBox="1"/>
          <p:nvPr/>
        </p:nvSpPr>
        <p:spPr>
          <a:xfrm>
            <a:off x="1359017" y="312744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3.2  शुद्ध पिण्याच्या पाण्याचा पुरवठा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7848923E-6145-2E2D-2615-B94A6A93ED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138305"/>
              </p:ext>
            </p:extLst>
          </p:nvPr>
        </p:nvGraphicFramePr>
        <p:xfrm>
          <a:off x="366319" y="954070"/>
          <a:ext cx="11459362" cy="509660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267311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847421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076370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530136">
                  <a:extLst>
                    <a:ext uri="{9D8B030D-6E8A-4147-A177-3AD203B41FA5}">
                      <a16:colId xmlns="" xmlns:a16="http://schemas.microsoft.com/office/drawing/2014/main" val="1220433227"/>
                    </a:ext>
                  </a:extLst>
                </a:gridCol>
                <a:gridCol w="1402672">
                  <a:extLst>
                    <a:ext uri="{9D8B030D-6E8A-4147-A177-3AD203B41FA5}">
                      <a16:colId xmlns="" xmlns:a16="http://schemas.microsoft.com/office/drawing/2014/main" val="2945032650"/>
                    </a:ext>
                  </a:extLst>
                </a:gridCol>
                <a:gridCol w="1287262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048190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8597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कुटुंब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FHTC 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नळ कनेक्शन व नळाद्वारे शुद्ध पाण्याच्या पुरवठा असलेले कुटुंब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शिल्लक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637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419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400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78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39C633A-DAC4-346C-C833-0B1EAE050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3CCB963-7EA5-5F9E-0E6F-B9DCE8DE620C}"/>
              </a:ext>
            </a:extLst>
          </p:cNvPr>
          <p:cNvSpPr txBox="1"/>
          <p:nvPr/>
        </p:nvSpPr>
        <p:spPr>
          <a:xfrm>
            <a:off x="1359017" y="312744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3.2  शुद्ध पिण्याच्या पाण्याचा पुरवठा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55" y="1511527"/>
            <a:ext cx="6950245" cy="45016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41619" y="1914900"/>
            <a:ext cx="5238786" cy="295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1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7F91E32-1EC2-AE1A-6094-8090BFA88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535B720-1D6F-7A0F-63FE-CB20DDDD6334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3.3  विद्युत देयके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FB52C1E6-F533-0601-A027-763E9FEDEA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406278"/>
              </p:ext>
            </p:extLst>
          </p:nvPr>
        </p:nvGraphicFramePr>
        <p:xfrm>
          <a:off x="268448" y="679509"/>
          <a:ext cx="11459363" cy="509660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67894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455938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917576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873189">
                  <a:extLst>
                    <a:ext uri="{9D8B030D-6E8A-4147-A177-3AD203B41FA5}">
                      <a16:colId xmlns="" xmlns:a16="http://schemas.microsoft.com/office/drawing/2014/main" val="3774476588"/>
                    </a:ext>
                  </a:extLst>
                </a:gridCol>
                <a:gridCol w="1660124">
                  <a:extLst>
                    <a:ext uri="{9D8B030D-6E8A-4147-A177-3AD203B41FA5}">
                      <a16:colId xmlns="" xmlns:a16="http://schemas.microsoft.com/office/drawing/2014/main" val="1220433227"/>
                    </a:ext>
                  </a:extLst>
                </a:gridCol>
                <a:gridCol w="1846555">
                  <a:extLst>
                    <a:ext uri="{9D8B030D-6E8A-4147-A177-3AD203B41FA5}">
                      <a16:colId xmlns="" xmlns:a16="http://schemas.microsoft.com/office/drawing/2014/main" val="1146700529"/>
                    </a:ext>
                  </a:extLst>
                </a:gridCol>
                <a:gridCol w="941033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897054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8597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पाणी पुरवठा योजना वीज बिल भरणा थकबाकीसह  रक्कम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अभियान कालावधीत थकबाकी वीज बिल भरणा केलेली रक्कम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रस्त्यावरील दिवाबत्ती वीजदेयक थकबाकीसह रक्कम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अभियान कालावधीत थकबाकीवीज बिल भरणा केलेली रक्कम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38410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38410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400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17380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17380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367013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97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9167393-F4D3-F984-11D0-AE2BB8A59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D8FF070-2522-ADDA-B020-D93B5C81539A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3.3  विद्युत देयके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550" y="937440"/>
            <a:ext cx="8166230" cy="534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4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C4C657B-7B98-8D2E-85AA-D1F66EFC8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54A7A3C-3D89-3D50-7C43-4D38970E4721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3.4  पिण्याच्या पाण्याचे स्त्रोत बळकटीकरण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222E0DBB-58A6-E791-2387-E499CEFED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911596"/>
              </p:ext>
            </p:extLst>
          </p:nvPr>
        </p:nvGraphicFramePr>
        <p:xfrm>
          <a:off x="268448" y="679509"/>
          <a:ext cx="11459363" cy="516334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267311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847421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440490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409350">
                  <a:extLst>
                    <a:ext uri="{9D8B030D-6E8A-4147-A177-3AD203B41FA5}">
                      <a16:colId xmlns="" xmlns:a16="http://schemas.microsoft.com/office/drawing/2014/main" val="3774476588"/>
                    </a:ext>
                  </a:extLst>
                </a:gridCol>
                <a:gridCol w="1266738">
                  <a:extLst>
                    <a:ext uri="{9D8B030D-6E8A-4147-A177-3AD203B41FA5}">
                      <a16:colId xmlns="" xmlns:a16="http://schemas.microsoft.com/office/drawing/2014/main" val="1220433227"/>
                    </a:ext>
                  </a:extLst>
                </a:gridCol>
                <a:gridCol w="1868686">
                  <a:extLst>
                    <a:ext uri="{9D8B030D-6E8A-4147-A177-3AD203B41FA5}">
                      <a16:colId xmlns="" xmlns:a16="http://schemas.microsoft.com/office/drawing/2014/main" val="1146700529"/>
                    </a:ext>
                  </a:extLst>
                </a:gridCol>
                <a:gridCol w="940880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418487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8597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पिण्याच्या पाण्याचे स्त्रोतांची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बळकटीकारण केलेल्या स्त्रोतांची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वनराई बंधारे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सिमेंट बंधारे व के.टी.वेअर गेट बसविणे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37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400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9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5924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09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6B587B0-BC24-BF52-D68F-9B2DBE9B6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B49A13A-813D-2333-5DFF-E3B0879C9C9E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3.4  पिण्याच्या पाण्याचे स्त्रोत बळकटीकरण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90" y="778954"/>
            <a:ext cx="4918576" cy="2766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65" y="778954"/>
            <a:ext cx="5279472" cy="27849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9" y="3676784"/>
            <a:ext cx="4925107" cy="29395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65" y="3676784"/>
            <a:ext cx="5279472" cy="294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1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C68EA56-5D1B-3448-B192-63C332AD8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9B7C0A4-8CCD-8344-3450-D5EA19C02670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3.5  रेन वॉटर हार्वेस्टिंग युनिट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0284F346-F79C-9E7A-1EDD-42B6320F9F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31923"/>
              </p:ext>
            </p:extLst>
          </p:nvPr>
        </p:nvGraphicFramePr>
        <p:xfrm>
          <a:off x="268448" y="679509"/>
          <a:ext cx="11249636" cy="542101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45447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961965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246051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396971">
                  <a:extLst>
                    <a:ext uri="{9D8B030D-6E8A-4147-A177-3AD203B41FA5}">
                      <a16:colId xmlns="" xmlns:a16="http://schemas.microsoft.com/office/drawing/2014/main" val="3774476588"/>
                    </a:ext>
                  </a:extLst>
                </a:gridCol>
                <a:gridCol w="1411549">
                  <a:extLst>
                    <a:ext uri="{9D8B030D-6E8A-4147-A177-3AD203B41FA5}">
                      <a16:colId xmlns="" xmlns:a16="http://schemas.microsoft.com/office/drawing/2014/main" val="3157545780"/>
                    </a:ext>
                  </a:extLst>
                </a:gridCol>
                <a:gridCol w="1047565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140088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9144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गावातील शासकीय व निमशासकीय इमारत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रेन वॉटर हार्वेस्टिंग युनिट स्थापित केलेली इमारत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शिल्लक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617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709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0CD85C-ADAA-326E-DAFB-FFFD4EA70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695B3E2-0CAC-D365-C00B-45FC8BA45B1D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3.5  रेन वॉटर हार्वेस्टिंग युनिट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39" y="813731"/>
            <a:ext cx="4972826" cy="28805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848" y="813731"/>
            <a:ext cx="5436066" cy="29758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63" y="3857623"/>
            <a:ext cx="5188885" cy="28805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174" y="3857623"/>
            <a:ext cx="5302740" cy="288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3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9F14EE8-1BE2-A142-3843-7FCAD7EBC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30" y="342190"/>
            <a:ext cx="4915543" cy="27649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094" y="342190"/>
            <a:ext cx="5858145" cy="26914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30" y="3428999"/>
            <a:ext cx="4915543" cy="31024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094" y="3428998"/>
            <a:ext cx="5858145" cy="31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8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0CD02DF-DC84-9B8F-D46B-F44B1084D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09C0AC8-4561-B72F-1C65-45F44810116C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3.6  सूक्ष्म सिंचनाखालील क्षेत्र वाढविणे (गुण 0.5)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2A46017D-F71F-D182-E962-3031C9682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37048"/>
              </p:ext>
            </p:extLst>
          </p:nvPr>
        </p:nvGraphicFramePr>
        <p:xfrm>
          <a:off x="268448" y="679509"/>
          <a:ext cx="11249636" cy="532179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664509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833700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667699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367694">
                  <a:extLst>
                    <a:ext uri="{9D8B030D-6E8A-4147-A177-3AD203B41FA5}">
                      <a16:colId xmlns="" xmlns:a16="http://schemas.microsoft.com/office/drawing/2014/main" val="3774476588"/>
                    </a:ext>
                  </a:extLst>
                </a:gridCol>
                <a:gridCol w="1270402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445632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8977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मोहीम पूर्वी असणारे एकूण सूक्ष्म सिंचन क्षेत्र (हेक्टर)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मोहीम नंतर सूक्ष्म सिंचन अंतर्गत आलेले क्षेत्र (हेक्टर)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550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1299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568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04C81D0-1637-BFF8-1CA4-F6F92E31C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5CFC93F-5CD5-2617-2228-E97B17B5B637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3.6  सूक्ष्म सिंचनाखालील क्षेत्र वाढविणे (गुण 0.5)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72" y="1481655"/>
            <a:ext cx="5672190" cy="3314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144" y="1481655"/>
            <a:ext cx="5892053" cy="331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851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4488A3C-A016-1504-6F9B-59678F522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41D2447-A1AC-A662-58E8-A18E185D5BC4}"/>
              </a:ext>
            </a:extLst>
          </p:cNvPr>
          <p:cNvSpPr txBox="1"/>
          <p:nvPr/>
        </p:nvSpPr>
        <p:spPr>
          <a:xfrm>
            <a:off x="1359017" y="155309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3.7  अपारंपरिक उर्जा व सौर उर्जा वापर (गुण 6)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00C151C4-CD0D-CAF8-424D-57B8628DEB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387697"/>
              </p:ext>
            </p:extLst>
          </p:nvPr>
        </p:nvGraphicFramePr>
        <p:xfrm>
          <a:off x="268448" y="617364"/>
          <a:ext cx="11249638" cy="548385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7288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130314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394772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037710">
                  <a:extLst>
                    <a:ext uri="{9D8B030D-6E8A-4147-A177-3AD203B41FA5}">
                      <a16:colId xmlns="" xmlns:a16="http://schemas.microsoft.com/office/drawing/2014/main" val="481949266"/>
                    </a:ext>
                  </a:extLst>
                </a:gridCol>
                <a:gridCol w="900147">
                  <a:extLst>
                    <a:ext uri="{9D8B030D-6E8A-4147-A177-3AD203B41FA5}">
                      <a16:colId xmlns="" xmlns:a16="http://schemas.microsoft.com/office/drawing/2014/main" val="3338855581"/>
                    </a:ext>
                  </a:extLst>
                </a:gridCol>
                <a:gridCol w="1342238">
                  <a:extLst>
                    <a:ext uri="{9D8B030D-6E8A-4147-A177-3AD203B41FA5}">
                      <a16:colId xmlns="" xmlns:a16="http://schemas.microsoft.com/office/drawing/2014/main" val="3774476588"/>
                    </a:ext>
                  </a:extLst>
                </a:gridCol>
                <a:gridCol w="855677">
                  <a:extLst>
                    <a:ext uri="{9D8B030D-6E8A-4147-A177-3AD203B41FA5}">
                      <a16:colId xmlns="" xmlns:a16="http://schemas.microsoft.com/office/drawing/2014/main" val="2588984169"/>
                    </a:ext>
                  </a:extLst>
                </a:gridCol>
                <a:gridCol w="889234">
                  <a:extLst>
                    <a:ext uri="{9D8B030D-6E8A-4147-A177-3AD203B41FA5}">
                      <a16:colId xmlns="" xmlns:a16="http://schemas.microsoft.com/office/drawing/2014/main" val="207616308"/>
                    </a:ext>
                  </a:extLst>
                </a:gridCol>
                <a:gridCol w="1384183">
                  <a:extLst>
                    <a:ext uri="{9D8B030D-6E8A-4147-A177-3AD203B41FA5}">
                      <a16:colId xmlns="" xmlns:a16="http://schemas.microsoft.com/office/drawing/2014/main" val="2766260413"/>
                    </a:ext>
                  </a:extLst>
                </a:gridCol>
                <a:gridCol w="671119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796956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1993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पाणी पुरवठा योजना सौर उर्जा वापर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ग्रामपंचायत इमारत सौर उर्जा वापर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PMAYG 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सूर्यघर योजना टप्पा – 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घरकुल व्यतिरिक्त इतर २०% घरांना सौर उर्जा वापर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प्राथमिक शाळा सौरऊर्जा वापर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अंगणवाडी केंद्र सौरऊर्जा वापर</a:t>
                      </a:r>
                    </a:p>
                    <a:p>
                      <a:pPr algn="ctr" fontAlgn="ctr">
                        <a:buNone/>
                      </a:pP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शेतकऱ्याकडे शेती करिता सौरुउर्जा पंप  वापर किमान २५%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4167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01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391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72B61EE-DFC6-21B7-7460-4AE2A5D94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DD3A30D-A26B-567B-717E-DE4DA9605D7F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3.7  अपारंपरिक उर्जा व सौर उर्जा वापर (गुण 6)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98" y="581462"/>
            <a:ext cx="2734725" cy="31910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857" y="604456"/>
            <a:ext cx="1841727" cy="31619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638" y="686334"/>
            <a:ext cx="4852845" cy="61045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98" y="3984770"/>
            <a:ext cx="5160686" cy="280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13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CD49ADD-AD89-9889-03D1-F6E9F1CD4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EB9DB5C-D393-55E3-FF24-2067599D6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06" y="404103"/>
            <a:ext cx="4554243" cy="62452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421086" y="3736474"/>
            <a:ext cx="6310572" cy="2912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86" y="404102"/>
            <a:ext cx="6310572" cy="313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281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29A3FD9-B75C-8656-7201-E007C3869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B66BBEA-4B49-83BB-D648-BF3B9C24E4CC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3.8  वृक्ष लागवड व वृक्ष संवर्धन करणे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D9AE7912-1340-0EF0-D21B-9037826E8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521259"/>
              </p:ext>
            </p:extLst>
          </p:nvPr>
        </p:nvGraphicFramePr>
        <p:xfrm>
          <a:off x="268448" y="679509"/>
          <a:ext cx="11249636" cy="542101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664509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716254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550253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602586">
                  <a:extLst>
                    <a:ext uri="{9D8B030D-6E8A-4147-A177-3AD203B41FA5}">
                      <a16:colId xmlns="" xmlns:a16="http://schemas.microsoft.com/office/drawing/2014/main" val="3774476588"/>
                    </a:ext>
                  </a:extLst>
                </a:gridCol>
                <a:gridCol w="1270402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445632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9144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ग्रामपंचायतीची एकूण लोकसंख्या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लोकसंख्यानुसार केलेली वृक्ष लागवड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3054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1100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617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14717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6533E6C-6942-7767-C2E6-62664A23A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06127E9-DA54-0452-A8A7-605B1757C57B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3.8  वृक्ष लागवड व वृक्ष संवर्धन करणे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918" y="746047"/>
            <a:ext cx="8055571" cy="30044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20" y="3899402"/>
            <a:ext cx="2122472" cy="28062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249" y="3915036"/>
            <a:ext cx="2695356" cy="29429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179" y="3915036"/>
            <a:ext cx="5276088" cy="29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471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22D2837-B674-FA3D-E306-A621E7540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E0FF655-ACE7-2DBB-8FC0-79DF381893E3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3.8  वृक्ष लागवड व वृक्ष संवर्धन करणे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54" y="949728"/>
            <a:ext cx="5059680" cy="28421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290" y="981731"/>
            <a:ext cx="1416939" cy="277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064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68F3B4-153A-99BB-C215-21E2651E2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8E4FCEA-1D41-AD8D-AE23-6308CE069C88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3.9  संत गाडगेबाबा ग्राम स्वच्छता अभियान प्रभावीपणे राबविणे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AF0BA7B1-94F9-41C8-EF67-F521E59AE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779634"/>
              </p:ext>
            </p:extLst>
          </p:nvPr>
        </p:nvGraphicFramePr>
        <p:xfrm>
          <a:off x="268448" y="679509"/>
          <a:ext cx="11367082" cy="542101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06819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2328333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4809067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522490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900373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9144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शासन निर्णयातील परिशिष्ठ 1 नुसार कार्यवाही करणे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 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617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24358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805DCF8-346A-EE8D-290C-5B2643E00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C191E5C-F83F-BE6C-C6AD-17AE9D1D7B11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3.10 प्लास्टिक बंदी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DCCB5215-2BE5-06B0-CC2E-173FC3390A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519106"/>
              </p:ext>
            </p:extLst>
          </p:nvPr>
        </p:nvGraphicFramePr>
        <p:xfrm>
          <a:off x="268448" y="679509"/>
          <a:ext cx="11367082" cy="542101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43885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710267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312798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844335">
                  <a:extLst>
                    <a:ext uri="{9D8B030D-6E8A-4147-A177-3AD203B41FA5}">
                      <a16:colId xmlns="" xmlns:a16="http://schemas.microsoft.com/office/drawing/2014/main" val="2537872572"/>
                    </a:ext>
                  </a:extLst>
                </a:gridCol>
                <a:gridCol w="1837267">
                  <a:extLst>
                    <a:ext uri="{9D8B030D-6E8A-4147-A177-3AD203B41FA5}">
                      <a16:colId xmlns="" xmlns:a16="http://schemas.microsoft.com/office/drawing/2014/main" val="291350456"/>
                    </a:ext>
                  </a:extLst>
                </a:gridCol>
                <a:gridCol w="1133679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484851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9144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प्लास्टिक बंदी बाबत ठराव केला आहे काय ?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दंडात्मक कार्यवाही केलेल्या नागरिकांची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कार्यवाही अंतर्गत दंड वसूल केलेली रक्कम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 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5000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617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5472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EB5D91B-FD4B-97BD-4CE5-C6119E131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02E60D9-1BAC-A5AE-E247-2D6658FB5E56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3.10 प्लास्टिक बंदी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88" y="899126"/>
            <a:ext cx="5300756" cy="288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165" y="879988"/>
            <a:ext cx="4360117" cy="58134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88" y="4258187"/>
            <a:ext cx="5223830" cy="243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0250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3196D30-1064-AA1A-3D6C-88A6FC9D5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B044883-64F8-62EF-F40E-0A1A2D8231F7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3.11 घनकचरा व्यवस्थापन  (गुण 1.5)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8870E8F3-29C2-24A9-264F-C490258986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612761"/>
              </p:ext>
            </p:extLst>
          </p:nvPr>
        </p:nvGraphicFramePr>
        <p:xfrm>
          <a:off x="268448" y="679509"/>
          <a:ext cx="11367082" cy="542101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79450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571106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213658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194560">
                  <a:extLst>
                    <a:ext uri="{9D8B030D-6E8A-4147-A177-3AD203B41FA5}">
                      <a16:colId xmlns="" xmlns:a16="http://schemas.microsoft.com/office/drawing/2014/main" val="2812232663"/>
                    </a:ext>
                  </a:extLst>
                </a:gridCol>
                <a:gridCol w="1745673">
                  <a:extLst>
                    <a:ext uri="{9D8B030D-6E8A-4147-A177-3AD203B41FA5}">
                      <a16:colId xmlns="" xmlns:a16="http://schemas.microsoft.com/office/drawing/2014/main" val="2537872572"/>
                    </a:ext>
                  </a:extLst>
                </a:gridCol>
                <a:gridCol w="2211185">
                  <a:extLst>
                    <a:ext uri="{9D8B030D-6E8A-4147-A177-3AD203B41FA5}">
                      <a16:colId xmlns="" xmlns:a16="http://schemas.microsoft.com/office/drawing/2014/main" val="291350456"/>
                    </a:ext>
                  </a:extLst>
                </a:gridCol>
                <a:gridCol w="806335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045115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9144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कुटुंब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सुका व ओला कचरा विलगीकरण / संकलन करणे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कुटुंब सांख्य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ओल्या कचऱ्यापासून खात बनविणे कुटुंब सांख्य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सुक्या कचऱ्याचे शास्त्रशुद्ध व्यवस्थापन करणे कुटुंब सांख्य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637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637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419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617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1388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2D66BA5-239A-E2D7-B94C-06E65E77B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0693575-8FE3-5545-A22F-D81850D38F2C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3.11 घनकचरा व्यवस्थापन  (गुण 1.5)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86" y="756677"/>
            <a:ext cx="5204470" cy="29260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454" y="747346"/>
            <a:ext cx="5182624" cy="59815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86" y="3857982"/>
            <a:ext cx="5204470" cy="289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780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6BD93F3-D23A-017F-2CCF-0A57E99D3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51" y="565263"/>
            <a:ext cx="2839598" cy="60314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170" y="565263"/>
            <a:ext cx="3093812" cy="60314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303" y="565263"/>
            <a:ext cx="4509407" cy="601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6133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C286F44-3C54-F01E-AD40-FAF111292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8FF2F62-7BF2-5E1E-3E42-A3C0052ECE13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3.12 सांडपाणी व्यवस्थापन(गुण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A9D94F38-CCED-7490-D225-31895745F7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60138"/>
              </p:ext>
            </p:extLst>
          </p:nvPr>
        </p:nvGraphicFramePr>
        <p:xfrm>
          <a:off x="268447" y="679509"/>
          <a:ext cx="11132192" cy="542101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40392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935128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600980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226438">
                  <a:extLst>
                    <a:ext uri="{9D8B030D-6E8A-4147-A177-3AD203B41FA5}">
                      <a16:colId xmlns="" xmlns:a16="http://schemas.microsoft.com/office/drawing/2014/main" val="2537872572"/>
                    </a:ext>
                  </a:extLst>
                </a:gridCol>
                <a:gridCol w="1487761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841493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9144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ग्रामपंचायत अंतर्गत एकूण कुटुंब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शोष खड्डे असणारी कुटुंब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637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637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617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1883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05745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D53D8BE-5B28-98AC-870E-9B69DC785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E22B1C0-223F-319D-77F3-DCCFB919D592}"/>
              </a:ext>
            </a:extLst>
          </p:cNvPr>
          <p:cNvSpPr txBox="1"/>
          <p:nvPr/>
        </p:nvSpPr>
        <p:spPr>
          <a:xfrm>
            <a:off x="1359017" y="119797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3.12 सांडपाणी व्यवस्थापन(गुण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63" y="854828"/>
            <a:ext cx="5198109" cy="57298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032" y="854828"/>
            <a:ext cx="5198109" cy="572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280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C4E9F83-D2F5-E1CC-79B5-18C909295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36517"/>
            <a:ext cx="6120882" cy="31333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8" y="1051476"/>
            <a:ext cx="4555545" cy="48180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743324"/>
            <a:ext cx="6120882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486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493B6AC-2C09-6392-2A22-03A94C113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>
            <a:extLst>
              <a:ext uri="{FF2B5EF4-FFF2-40B4-BE49-F238E27FC236}">
                <a16:creationId xmlns="" xmlns:a16="http://schemas.microsoft.com/office/drawing/2014/main" id="{578F2262-B227-E208-571B-17365E66BEBF}"/>
              </a:ext>
            </a:extLst>
          </p:cNvPr>
          <p:cNvSpPr txBox="1">
            <a:spLocks/>
          </p:cNvSpPr>
          <p:nvPr/>
        </p:nvSpPr>
        <p:spPr>
          <a:xfrm>
            <a:off x="1524000" y="-7498"/>
            <a:ext cx="9144000" cy="6222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r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४. मनरेगा व इतर योजनांशी अभिसरण</a:t>
            </a:r>
            <a:endParaRPr lang="en-IN" sz="36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7B64C0F-4006-6EFE-78A4-2797962272C8}"/>
              </a:ext>
            </a:extLst>
          </p:cNvPr>
          <p:cNvSpPr txBox="1"/>
          <p:nvPr/>
        </p:nvSpPr>
        <p:spPr>
          <a:xfrm>
            <a:off x="1359017" y="614748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4.1 महात्मा गांधी राष्ट्रीय ग्रामीण रोजगार हमी योजना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62296F66-A3E6-AE62-8188-490FA88E7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237807"/>
              </p:ext>
            </p:extLst>
          </p:nvPr>
        </p:nvGraphicFramePr>
        <p:xfrm>
          <a:off x="268447" y="1090570"/>
          <a:ext cx="11241248" cy="511691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86694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707709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493019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695796">
                  <a:extLst>
                    <a:ext uri="{9D8B030D-6E8A-4147-A177-3AD203B41FA5}">
                      <a16:colId xmlns="" xmlns:a16="http://schemas.microsoft.com/office/drawing/2014/main" val="3313768547"/>
                    </a:ext>
                  </a:extLst>
                </a:gridCol>
                <a:gridCol w="1504604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2115523">
                  <a:extLst>
                    <a:ext uri="{9D8B030D-6E8A-4147-A177-3AD203B41FA5}">
                      <a16:colId xmlns="" xmlns:a16="http://schemas.microsoft.com/office/drawing/2014/main" val="3840912684"/>
                    </a:ext>
                  </a:extLst>
                </a:gridCol>
                <a:gridCol w="1016889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821014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0654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लोकसंख्या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सार्वजनिक किमान २० कामांची उदिष्ट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मनरेगा अंतर्गत पूर्ण केलेल्या कामांची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मनुष्यदिन निर्मिती (लोकसंख्या 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पर्यंत 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व 5000 पर्यंत 5000)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मनुष्य दिवस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3054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  <a:endParaRPr kumimoji="0" lang="en-IN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8296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8296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251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05123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1E90288-D229-C1C2-C7F9-522B69852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BE46663-D136-D976-BD37-BDD272CCC329}"/>
              </a:ext>
            </a:extLst>
          </p:cNvPr>
          <p:cNvSpPr txBox="1"/>
          <p:nvPr/>
        </p:nvSpPr>
        <p:spPr>
          <a:xfrm>
            <a:off x="268447" y="153353"/>
            <a:ext cx="10989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4.2 निर्मल शोषखड्डा, जलतारा कामे, विहीर पुनर्भरण, </a:t>
            </a:r>
            <a:r>
              <a:rPr lang="en-IN" sz="2400" dirty="0">
                <a:solidFill>
                  <a:srgbClr val="FF0000"/>
                </a:solidFill>
              </a:rPr>
              <a:t>Rain Water Harvesting, </a:t>
            </a:r>
            <a:r>
              <a:rPr lang="mr-IN" sz="2400" dirty="0">
                <a:solidFill>
                  <a:srgbClr val="FF0000"/>
                </a:solidFill>
              </a:rPr>
              <a:t>छतावरील पाणी संकलन</a:t>
            </a:r>
            <a:r>
              <a:rPr lang="en-IN" sz="2400" dirty="0">
                <a:solidFill>
                  <a:srgbClr val="FF0000"/>
                </a:solidFill>
              </a:rPr>
              <a:t> </a:t>
            </a:r>
            <a:r>
              <a:rPr lang="mr-IN" sz="2400" dirty="0">
                <a:solidFill>
                  <a:srgbClr val="FF0000"/>
                </a:solidFill>
              </a:rPr>
              <a:t>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29A1D1F0-3F79-4FCF-635A-673D1CDDB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177663"/>
              </p:ext>
            </p:extLst>
          </p:nvPr>
        </p:nvGraphicFramePr>
        <p:xfrm>
          <a:off x="268447" y="1090570"/>
          <a:ext cx="10989578" cy="511691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73454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2067396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331880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141761">
                  <a:extLst>
                    <a:ext uri="{9D8B030D-6E8A-4147-A177-3AD203B41FA5}">
                      <a16:colId xmlns="" xmlns:a16="http://schemas.microsoft.com/office/drawing/2014/main" val="966171247"/>
                    </a:ext>
                  </a:extLst>
                </a:gridCol>
                <a:gridCol w="2150074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231072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993941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0654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लोकसंख्या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किमान कामांची उदिष्ट लोकसंख्येनुसार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पूर्ण झालेल्या कामांची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3054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251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89283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4F7D4C-A7F2-A59E-34E5-9C1C94A37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ABFDBF8-8425-EF36-A7B0-0250F5FDBC7F}"/>
              </a:ext>
            </a:extLst>
          </p:cNvPr>
          <p:cNvSpPr txBox="1"/>
          <p:nvPr/>
        </p:nvSpPr>
        <p:spPr>
          <a:xfrm>
            <a:off x="268447" y="153353"/>
            <a:ext cx="10989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4.2 निर्मल शोषखड्डा, जलतारा कामे, विहीर पुनर्भरण, </a:t>
            </a:r>
            <a:r>
              <a:rPr lang="en-IN" sz="2400" dirty="0">
                <a:solidFill>
                  <a:srgbClr val="FF0000"/>
                </a:solidFill>
              </a:rPr>
              <a:t>Rain Water Harvesting, </a:t>
            </a:r>
            <a:r>
              <a:rPr lang="mr-IN" sz="2400" dirty="0">
                <a:solidFill>
                  <a:srgbClr val="FF0000"/>
                </a:solidFill>
              </a:rPr>
              <a:t>छतावरील पाणी संकलन</a:t>
            </a:r>
            <a:r>
              <a:rPr lang="en-IN" sz="2400" dirty="0">
                <a:solidFill>
                  <a:srgbClr val="FF0000"/>
                </a:solidFill>
              </a:rPr>
              <a:t> </a:t>
            </a:r>
            <a:r>
              <a:rPr lang="mr-IN" sz="2400" dirty="0">
                <a:solidFill>
                  <a:srgbClr val="FF0000"/>
                </a:solidFill>
              </a:rPr>
              <a:t>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1" y="984350"/>
            <a:ext cx="5451218" cy="30663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574" y="994855"/>
            <a:ext cx="5407609" cy="30651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236" y="4192268"/>
            <a:ext cx="5409341" cy="25123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1" y="4192267"/>
            <a:ext cx="4949318" cy="251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3509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ABEC086-5B14-4A1A-33A0-BB22C860F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45C9709-340B-5DD3-1B84-ECF379E42AEB}"/>
              </a:ext>
            </a:extLst>
          </p:cNvPr>
          <p:cNvSpPr txBox="1"/>
          <p:nvPr/>
        </p:nvSpPr>
        <p:spPr>
          <a:xfrm>
            <a:off x="268447" y="153353"/>
            <a:ext cx="10989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4.3 नवीन विहीर / विहीर दुरुस्ती / विहीर पुनर्भरण, शेततळे, ढाळीचे बांध, अनगड दगडी बांध कामे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77BDAEA8-F3B4-B86C-0195-3923632AB9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023481"/>
              </p:ext>
            </p:extLst>
          </p:nvPr>
        </p:nvGraphicFramePr>
        <p:xfrm>
          <a:off x="268447" y="1090570"/>
          <a:ext cx="10989578" cy="519603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73454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2067396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331880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331880">
                  <a:extLst>
                    <a:ext uri="{9D8B030D-6E8A-4147-A177-3AD203B41FA5}">
                      <a16:colId xmlns="" xmlns:a16="http://schemas.microsoft.com/office/drawing/2014/main" val="1713947982"/>
                    </a:ext>
                  </a:extLst>
                </a:gridCol>
                <a:gridCol w="2959955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231072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993941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0654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लोकसंख्या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किमान कामांची उदिष्ट 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पूर्ण झालेल्या कामांची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3054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251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9023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47803A6-B733-45D4-D16D-48492B9FB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1C7C625-7754-A4ED-280E-2DD689912136}"/>
              </a:ext>
            </a:extLst>
          </p:cNvPr>
          <p:cNvSpPr txBox="1"/>
          <p:nvPr/>
        </p:nvSpPr>
        <p:spPr>
          <a:xfrm>
            <a:off x="268447" y="153353"/>
            <a:ext cx="10989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4.3 नवीन विहीर / विहीर दुरुस्ती / विहीर पुनर्भरण, शेततळे, ढाळीचे बांध, अनगड दगडी बांध कामे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E1BAE32-BD07-7887-84BF-C82E40C74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578" y="1253608"/>
            <a:ext cx="4545366" cy="47179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4" y="1002938"/>
            <a:ext cx="5160978" cy="503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4451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D9EC6CC-D78C-E82B-5839-E4A63489A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259EDA7-C918-7C72-A084-79FE3DBC1DBE}"/>
              </a:ext>
            </a:extLst>
          </p:cNvPr>
          <p:cNvSpPr txBox="1"/>
          <p:nvPr/>
        </p:nvSpPr>
        <p:spPr>
          <a:xfrm>
            <a:off x="268447" y="153353"/>
            <a:ext cx="10989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4.4 जनावरांचा गोठा / कुकुटपालन शेड / बायोगॅस उभारणी / शेळीपालन शेड, नॅडप / व्हार्मी कंपोस्टिंग, कांदा चाळ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D783C21A-505D-DCF9-4391-566E1D6D4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140997"/>
              </p:ext>
            </p:extLst>
          </p:nvPr>
        </p:nvGraphicFramePr>
        <p:xfrm>
          <a:off x="268447" y="1090570"/>
          <a:ext cx="10989578" cy="511691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73454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2067396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663760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959955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231072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993941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0654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किमान 5 कामांचे उदिष्ट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पूर्ण झालेल्या कामांची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251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53271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794499D-654E-5702-7F9A-9DDF2B114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C257A6D-B0B0-F78F-395D-C55592E15728}"/>
              </a:ext>
            </a:extLst>
          </p:cNvPr>
          <p:cNvSpPr txBox="1"/>
          <p:nvPr/>
        </p:nvSpPr>
        <p:spPr>
          <a:xfrm>
            <a:off x="268447" y="153353"/>
            <a:ext cx="10989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4.5 घरकुल व मनरेगा अभिसरण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1D2180C6-4B36-FAC9-2606-001D50378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836276"/>
              </p:ext>
            </p:extLst>
          </p:nvPr>
        </p:nvGraphicFramePr>
        <p:xfrm>
          <a:off x="268447" y="957562"/>
          <a:ext cx="10989580" cy="511691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73454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765283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797325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188720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654233">
                  <a:extLst>
                    <a:ext uri="{9D8B030D-6E8A-4147-A177-3AD203B41FA5}">
                      <a16:colId xmlns="" xmlns:a16="http://schemas.microsoft.com/office/drawing/2014/main" val="3096617412"/>
                    </a:ext>
                  </a:extLst>
                </a:gridCol>
                <a:gridCol w="1978429">
                  <a:extLst>
                    <a:ext uri="{9D8B030D-6E8A-4147-A177-3AD203B41FA5}">
                      <a16:colId xmlns="" xmlns:a16="http://schemas.microsoft.com/office/drawing/2014/main" val="2446557495"/>
                    </a:ext>
                  </a:extLst>
                </a:gridCol>
                <a:gridCol w="665018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867118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0654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मंजूर घरकुलांची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अभिसरण घरकुल उदिष्ट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अभिसरण केलेले घरकुलांची संख्या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मनरेगासोबत अभिसरण करून पूर्ण केलेल्या घरकुलांची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123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251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86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6228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7CEFDD9-034F-808F-6611-ADBC02A5A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B53D8BE-F45F-9054-4535-247E14F19858}"/>
              </a:ext>
            </a:extLst>
          </p:cNvPr>
          <p:cNvSpPr txBox="1"/>
          <p:nvPr/>
        </p:nvSpPr>
        <p:spPr>
          <a:xfrm>
            <a:off x="268447" y="153353"/>
            <a:ext cx="10989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4.5 घरकुल व मनरेगा अभिसरण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69" y="4038894"/>
            <a:ext cx="4839284" cy="27071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2" y="4038375"/>
            <a:ext cx="5289746" cy="27076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69" y="746682"/>
            <a:ext cx="4839284" cy="29013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2" y="746682"/>
            <a:ext cx="5075853" cy="290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282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43E7B28-03B7-FFD4-EACD-A9ACC1E6A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>
            <a:extLst>
              <a:ext uri="{FF2B5EF4-FFF2-40B4-BE49-F238E27FC236}">
                <a16:creationId xmlns="" xmlns:a16="http://schemas.microsoft.com/office/drawing/2014/main" id="{F6387F4D-D871-DA2A-A077-5FD182F83E7A}"/>
              </a:ext>
            </a:extLst>
          </p:cNvPr>
          <p:cNvSpPr txBox="1">
            <a:spLocks/>
          </p:cNvSpPr>
          <p:nvPr/>
        </p:nvSpPr>
        <p:spPr>
          <a:xfrm>
            <a:off x="1524000" y="-7498"/>
            <a:ext cx="9144000" cy="6222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r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५. गावपातळी वरील संस्था सक्षमीकरण</a:t>
            </a:r>
            <a:endParaRPr lang="en-IN" sz="36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683F6E1-E6C7-333F-6307-D6D12AB8AB4F}"/>
              </a:ext>
            </a:extLst>
          </p:cNvPr>
          <p:cNvSpPr txBox="1"/>
          <p:nvPr/>
        </p:nvSpPr>
        <p:spPr>
          <a:xfrm>
            <a:off x="1359017" y="522469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5.1 ग्रामपंचायत सक्षमीकरण (गुण 3.5)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4A79F687-AF29-D364-B059-010C987C8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270811"/>
              </p:ext>
            </p:extLst>
          </p:nvPr>
        </p:nvGraphicFramePr>
        <p:xfrm>
          <a:off x="268447" y="998292"/>
          <a:ext cx="11241247" cy="521137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645953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241571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149291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024466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005670">
                  <a:extLst>
                    <a:ext uri="{9D8B030D-6E8A-4147-A177-3AD203B41FA5}">
                      <a16:colId xmlns="" xmlns:a16="http://schemas.microsoft.com/office/drawing/2014/main" val="369950794"/>
                    </a:ext>
                  </a:extLst>
                </a:gridCol>
                <a:gridCol w="1073791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166070">
                  <a:extLst>
                    <a:ext uri="{9D8B030D-6E8A-4147-A177-3AD203B41FA5}">
                      <a16:colId xmlns="" xmlns:a16="http://schemas.microsoft.com/office/drawing/2014/main" val="2447966928"/>
                    </a:ext>
                  </a:extLst>
                </a:gridCol>
                <a:gridCol w="1107347">
                  <a:extLst>
                    <a:ext uri="{9D8B030D-6E8A-4147-A177-3AD203B41FA5}">
                      <a16:colId xmlns="" xmlns:a16="http://schemas.microsoft.com/office/drawing/2014/main" val="387797329"/>
                    </a:ext>
                  </a:extLst>
                </a:gridCol>
                <a:gridCol w="989185">
                  <a:extLst>
                    <a:ext uri="{9D8B030D-6E8A-4147-A177-3AD203B41FA5}">
                      <a16:colId xmlns="" xmlns:a16="http://schemas.microsoft.com/office/drawing/2014/main" val="3840912684"/>
                    </a:ext>
                  </a:extLst>
                </a:gridCol>
                <a:gridCol w="1016889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821014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2047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ग्रामपंचायत मिटिंग हॉल, प्रतीक्षालय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सरपंच, उपसरपंच, ग्रा.अधि. स्वतंत्र बैठक व्यवस्था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पिण्याच्या पाण्याची सुविधा, दिव्यांग ramp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दर्शनीय भागावर योजनांचे फलक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वाचनालय व संगणकीकृत ग्रंथालय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महिला व पुरुष स्वतंत्र स्वच्छतागृह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रंगरंगोटी व सुशोभीकरण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193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06300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C4A1152-8F78-8AB5-4D19-BD7B8E475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2927954-7556-0AC0-4620-D7CDF51B5DDD}"/>
              </a:ext>
            </a:extLst>
          </p:cNvPr>
          <p:cNvSpPr txBox="1"/>
          <p:nvPr/>
        </p:nvSpPr>
        <p:spPr>
          <a:xfrm>
            <a:off x="1359017" y="228854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5.1 ग्रामपंचायत सक्षमीकरण (गुण 3.5)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22" y="858920"/>
            <a:ext cx="5318449" cy="29916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511" y="858920"/>
            <a:ext cx="5330889" cy="2998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092" y="4025946"/>
            <a:ext cx="5226838" cy="28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005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16E2581-0AF2-010E-2C09-7A4CE90A2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2151C92-5CB4-0890-0B18-AEF4ED0A5037}"/>
              </a:ext>
            </a:extLst>
          </p:cNvPr>
          <p:cNvSpPr txBox="1"/>
          <p:nvPr/>
        </p:nvSpPr>
        <p:spPr>
          <a:xfrm>
            <a:off x="1359017" y="228854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5.1 ग्रामपंचायत सक्षमीकरण (गुण 3.5)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87" y="690518"/>
            <a:ext cx="5728996" cy="53463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65" y="690519"/>
            <a:ext cx="5225143" cy="534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6604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0170B23-2304-3A86-CBE1-E2B81D92E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C1C42F9-68B1-559F-E0FB-A46B3B94337B}"/>
              </a:ext>
            </a:extLst>
          </p:cNvPr>
          <p:cNvSpPr txBox="1"/>
          <p:nvPr/>
        </p:nvSpPr>
        <p:spPr>
          <a:xfrm>
            <a:off x="1359017" y="153353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5.2 शाळा सुविधा सक्षमीकरण (गुण 4.5)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C0B025D9-6FDA-E656-6D5E-2EAF24FB4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761061"/>
              </p:ext>
            </p:extLst>
          </p:nvPr>
        </p:nvGraphicFramePr>
        <p:xfrm>
          <a:off x="578841" y="664574"/>
          <a:ext cx="11241247" cy="53261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645953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241571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805343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880844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973123">
                  <a:extLst>
                    <a:ext uri="{9D8B030D-6E8A-4147-A177-3AD203B41FA5}">
                      <a16:colId xmlns="" xmlns:a16="http://schemas.microsoft.com/office/drawing/2014/main" val="369950794"/>
                    </a:ext>
                  </a:extLst>
                </a:gridCol>
                <a:gridCol w="987003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766296">
                  <a:extLst>
                    <a:ext uri="{9D8B030D-6E8A-4147-A177-3AD203B41FA5}">
                      <a16:colId xmlns="" xmlns:a16="http://schemas.microsoft.com/office/drawing/2014/main" val="2447966928"/>
                    </a:ext>
                  </a:extLst>
                </a:gridCol>
                <a:gridCol w="847288">
                  <a:extLst>
                    <a:ext uri="{9D8B030D-6E8A-4147-A177-3AD203B41FA5}">
                      <a16:colId xmlns="" xmlns:a16="http://schemas.microsoft.com/office/drawing/2014/main" val="387797329"/>
                    </a:ext>
                  </a:extLst>
                </a:gridCol>
                <a:gridCol w="751974">
                  <a:extLst>
                    <a:ext uri="{9D8B030D-6E8A-4147-A177-3AD203B41FA5}">
                      <a16:colId xmlns="" xmlns:a16="http://schemas.microsoft.com/office/drawing/2014/main" val="3840912684"/>
                    </a:ext>
                  </a:extLst>
                </a:gridCol>
                <a:gridCol w="751975">
                  <a:extLst>
                    <a:ext uri="{9D8B030D-6E8A-4147-A177-3AD203B41FA5}">
                      <a16:colId xmlns="" xmlns:a16="http://schemas.microsoft.com/office/drawing/2014/main" val="3221711216"/>
                    </a:ext>
                  </a:extLst>
                </a:gridCol>
                <a:gridCol w="867650">
                  <a:extLst>
                    <a:ext uri="{9D8B030D-6E8A-4147-A177-3AD203B41FA5}">
                      <a16:colId xmlns="" xmlns:a16="http://schemas.microsoft.com/office/drawing/2014/main" val="678737593"/>
                    </a:ext>
                  </a:extLst>
                </a:gridCol>
                <a:gridCol w="901213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821014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25384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शाळा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सर्व शाळा डिजिटल करणे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पिण्याच्या पाण्याची सुविधा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मुले व मुली यांना स्वतंत्र स्वच्छतागृह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हॅण्ड वॉश स्टेशन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रंगरंगोटी व बोलक्या भिंती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पोषक परसबाग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किचन व्यवस्था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CCTV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संरक्षक भिंत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2637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971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83217C2-46E9-70D2-99C7-EB05917D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6DD7295-6EA1-E5DB-DFA0-39B3DAF32953}"/>
              </a:ext>
            </a:extLst>
          </p:cNvPr>
          <p:cNvSpPr txBox="1"/>
          <p:nvPr/>
        </p:nvSpPr>
        <p:spPr>
          <a:xfrm>
            <a:off x="1359017" y="153353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5.2 शाळा सुविधा सक्षमीकरण (गुण 4.5)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C09B977A-8E9E-EDFE-DA2C-DBC40CA08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558" y="3919453"/>
            <a:ext cx="5334554" cy="285542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3" y="849566"/>
            <a:ext cx="5386646" cy="29992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663" y="849565"/>
            <a:ext cx="5318449" cy="29992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3" y="3919453"/>
            <a:ext cx="5386646" cy="285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5939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43DA87B-E1C7-78CD-5674-FE714E10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708" y="1480071"/>
            <a:ext cx="6937829" cy="420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45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E1072AA-2142-832D-E251-51BED39D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504BE22-A968-A432-1F84-03A971586B9B}"/>
              </a:ext>
            </a:extLst>
          </p:cNvPr>
          <p:cNvSpPr txBox="1"/>
          <p:nvPr/>
        </p:nvSpPr>
        <p:spPr>
          <a:xfrm>
            <a:off x="1359017" y="153353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5.3 अंगणवाडी सुविधा सक्षमीकरण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844B0AAA-7215-9F18-50E8-EA0F593C6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773920"/>
              </p:ext>
            </p:extLst>
          </p:nvPr>
        </p:nvGraphicFramePr>
        <p:xfrm>
          <a:off x="268447" y="729844"/>
          <a:ext cx="11299157" cy="521838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21031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265662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165234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752232">
                  <a:extLst>
                    <a:ext uri="{9D8B030D-6E8A-4147-A177-3AD203B41FA5}">
                      <a16:colId xmlns="" xmlns:a16="http://schemas.microsoft.com/office/drawing/2014/main" val="2153552475"/>
                    </a:ext>
                  </a:extLst>
                </a:gridCol>
                <a:gridCol w="2128962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235322">
                  <a:extLst>
                    <a:ext uri="{9D8B030D-6E8A-4147-A177-3AD203B41FA5}">
                      <a16:colId xmlns="" xmlns:a16="http://schemas.microsoft.com/office/drawing/2014/main" val="369950794"/>
                    </a:ext>
                  </a:extLst>
                </a:gridCol>
                <a:gridCol w="1279129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016295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735290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0032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अंगणवाडी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सर्व अंगणवाडी डिजिटल करणे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बालस्नेही स्वच्छतागृह व पिण्याच्या पाण्याची सुविधा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पोषक परसबाग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बोलक्या भिंती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37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82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62541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A0CD0CB-5984-2D52-425F-8E2DD5701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B2C54D9-01B8-E5A0-707A-6318967C3440}"/>
              </a:ext>
            </a:extLst>
          </p:cNvPr>
          <p:cNvSpPr txBox="1"/>
          <p:nvPr/>
        </p:nvSpPr>
        <p:spPr>
          <a:xfrm>
            <a:off x="1359017" y="153353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5.3 अंगणवाडी सुविधा सक्षमीकरण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7" y="732287"/>
            <a:ext cx="5673013" cy="25528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7" y="3402412"/>
            <a:ext cx="5673013" cy="31769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65" y="615018"/>
            <a:ext cx="5495731" cy="2670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65" y="3402412"/>
            <a:ext cx="5647950" cy="317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0162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D55A361-D094-AE80-B740-DB8277D4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730D5E7-9B06-AF8B-C899-4C0388D42FD2}"/>
              </a:ext>
            </a:extLst>
          </p:cNvPr>
          <p:cNvSpPr txBox="1"/>
          <p:nvPr/>
        </p:nvSpPr>
        <p:spPr>
          <a:xfrm>
            <a:off x="1359017" y="153353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5.3 अंगणवाडी सुविधा सक्षमीकरण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14" y="867746"/>
            <a:ext cx="10058400" cy="553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62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DAEB631-1A2D-2C06-84AD-9A88D0EB0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B5CBD85-794C-94E1-27E0-4D0395C058BE}"/>
              </a:ext>
            </a:extLst>
          </p:cNvPr>
          <p:cNvSpPr txBox="1"/>
          <p:nvPr/>
        </p:nvSpPr>
        <p:spPr>
          <a:xfrm>
            <a:off x="1359017" y="-7520"/>
            <a:ext cx="9680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5.4 पशुवैद्यकीय उपचार केंद्र (गुण 1)</a:t>
            </a:r>
          </a:p>
          <a:p>
            <a:pPr algn="ctr"/>
            <a:r>
              <a:rPr lang="mr-IN" sz="2400" dirty="0">
                <a:solidFill>
                  <a:srgbClr val="FF0000"/>
                </a:solidFill>
              </a:rPr>
              <a:t>(उपचार केंद्र नसल्यास खोडा व उपचार सेवा सुविधा उपलब्ध असणे)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9C4F5070-1DFF-B7F9-0729-8DCDA9412F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014540"/>
              </p:ext>
            </p:extLst>
          </p:nvPr>
        </p:nvGraphicFramePr>
        <p:xfrm>
          <a:off x="268446" y="848382"/>
          <a:ext cx="11212353" cy="529814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16160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744123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930304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844967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2427176">
                  <a:extLst>
                    <a:ext uri="{9D8B030D-6E8A-4147-A177-3AD203B41FA5}">
                      <a16:colId xmlns="" xmlns:a16="http://schemas.microsoft.com/office/drawing/2014/main" val="369950794"/>
                    </a:ext>
                  </a:extLst>
                </a:gridCol>
                <a:gridCol w="1440379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009244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168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स्वच्छतागृह  व पिण्याच्या पाण्याची सुविधा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जनावरांसाठी खोडा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घनकचरा व सांडपाणी शास्त्रोक्त पद्धतीने व्यवस्थापन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310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4321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92B4B79-716C-6613-283E-D8D1603FC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DD4B8DC-79B9-C22E-6983-DDE999DE8FCF}"/>
              </a:ext>
            </a:extLst>
          </p:cNvPr>
          <p:cNvSpPr txBox="1"/>
          <p:nvPr/>
        </p:nvSpPr>
        <p:spPr>
          <a:xfrm>
            <a:off x="1359017" y="-7520"/>
            <a:ext cx="9680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5.4 पशुवैद्यकीय उपचार केंद्र (गुण 1)</a:t>
            </a:r>
          </a:p>
          <a:p>
            <a:pPr algn="ctr"/>
            <a:r>
              <a:rPr lang="mr-IN" sz="2400" dirty="0">
                <a:solidFill>
                  <a:srgbClr val="FF0000"/>
                </a:solidFill>
              </a:rPr>
              <a:t>(उपचार केंद्र नसल्यास खोडा व उपचार सेवा सुविधा उपलब्ध असणे)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45" y="1147130"/>
            <a:ext cx="3446592" cy="55135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693" y="1800273"/>
            <a:ext cx="7233213" cy="403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53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4F55DD7-09CD-C99D-27BB-E80EE8E84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4B9E300-0B05-9928-0DD0-DB34D26302B0}"/>
              </a:ext>
            </a:extLst>
          </p:cNvPr>
          <p:cNvSpPr txBox="1"/>
          <p:nvPr/>
        </p:nvSpPr>
        <p:spPr>
          <a:xfrm>
            <a:off x="1359017" y="111018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5.5 स्मशानभूमी सुविधा (गुण 2)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95886846-4803-194A-766D-3F00D09C3D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370496"/>
              </p:ext>
            </p:extLst>
          </p:nvPr>
        </p:nvGraphicFramePr>
        <p:xfrm>
          <a:off x="268446" y="814514"/>
          <a:ext cx="11212354" cy="529814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16160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744123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590871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667933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439334">
                  <a:extLst>
                    <a:ext uri="{9D8B030D-6E8A-4147-A177-3AD203B41FA5}">
                      <a16:colId xmlns="" xmlns:a16="http://schemas.microsoft.com/office/drawing/2014/main" val="369950794"/>
                    </a:ext>
                  </a:extLst>
                </a:gridCol>
                <a:gridCol w="1752600">
                  <a:extLst>
                    <a:ext uri="{9D8B030D-6E8A-4147-A177-3AD203B41FA5}">
                      <a16:colId xmlns="" xmlns:a16="http://schemas.microsoft.com/office/drawing/2014/main" val="1234922885"/>
                    </a:ext>
                  </a:extLst>
                </a:gridCol>
                <a:gridCol w="1192089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009244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168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स्मशानभूमी शेड / दफनभूमी </a:t>
                      </a:r>
                    </a:p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(होय / नाही)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बैठक व्यवस्था व पाण्याची सोय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(होय / नाही)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पोहोच रस्ता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(होय / नाही)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सौर दिवे व वृक्षारोपण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(होय / नाही)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310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 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 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 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 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 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800008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14B20A3-85C9-C9E3-17B8-E4A1A9B01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043472C-7552-5185-F37B-40F1D0C72E2E}"/>
              </a:ext>
            </a:extLst>
          </p:cNvPr>
          <p:cNvSpPr txBox="1"/>
          <p:nvPr/>
        </p:nvSpPr>
        <p:spPr>
          <a:xfrm>
            <a:off x="1359017" y="111018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5.5 स्मशानभूमी सुविधा (गुण 2)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6" y="727787"/>
            <a:ext cx="4544009" cy="2687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117" y="727786"/>
            <a:ext cx="4730621" cy="26872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8" y="3678594"/>
            <a:ext cx="4544008" cy="26790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117" y="3678594"/>
            <a:ext cx="4730621" cy="267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9354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7DCDA08-C280-30D4-03C7-51D0C3933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D3D8B73-A094-0278-B7A8-5615251AF3B9}"/>
              </a:ext>
            </a:extLst>
          </p:cNvPr>
          <p:cNvSpPr txBox="1"/>
          <p:nvPr/>
        </p:nvSpPr>
        <p:spPr>
          <a:xfrm>
            <a:off x="1359017" y="111018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5.6 व्यायाशाळा / खुली व्यायाम शाळा उपलब्ध करून देणे (गुण 1)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97A1672A-5801-D58F-8E7A-338C79424E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430328"/>
              </p:ext>
            </p:extLst>
          </p:nvPr>
        </p:nvGraphicFramePr>
        <p:xfrm>
          <a:off x="725658" y="814514"/>
          <a:ext cx="10771467" cy="529814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42287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2015067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617668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240043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600982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355420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168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व्यायामशाळा आहे का ?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(होय / नाही)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सुविधापूर्ण व्यायामशाळे  आहे का ?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(होय / नाही)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नाही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नाही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310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नाही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नाही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नाही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नाही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08538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BDE60E9-2D88-5DE9-50A8-69BA6F230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365E347-5939-AE09-7F35-A37EC28383C8}"/>
              </a:ext>
            </a:extLst>
          </p:cNvPr>
          <p:cNvSpPr txBox="1"/>
          <p:nvPr/>
        </p:nvSpPr>
        <p:spPr>
          <a:xfrm>
            <a:off x="1359017" y="111018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5.6 व्यायाशाळा / खुली व्यायाम शाळा उपलब्ध करून देणे (गुण 1)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44" y="1586205"/>
            <a:ext cx="5077586" cy="42454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061" y="1184988"/>
            <a:ext cx="6232555" cy="529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939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BDC0F44-CF1A-A6E9-5031-E1E0F1ADC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62A048A-6A7E-AAFB-6AC1-CA4ADB553029}"/>
              </a:ext>
            </a:extLst>
          </p:cNvPr>
          <p:cNvSpPr txBox="1"/>
          <p:nvPr/>
        </p:nvSpPr>
        <p:spPr>
          <a:xfrm>
            <a:off x="1359017" y="111018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5.7 धार्मिक स्थळांचे सुशोभीकरण (गुण 2)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7B71E54A-E6B9-C5EA-A272-908E2DE32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934496"/>
              </p:ext>
            </p:extLst>
          </p:nvPr>
        </p:nvGraphicFramePr>
        <p:xfrm>
          <a:off x="725658" y="814514"/>
          <a:ext cx="10771467" cy="529814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42287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2015067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617668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240043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600982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355420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168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तीर्थक्षेत्र / धार्मिक स्थळ / पर्यटन स्थळ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kumimoji="0" lang="mr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/ नाही)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असल्यास सुशोभीकरण केले आहे.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(होय / नाही)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310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22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68014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E35BDA-3718-7B7F-7577-1FA271AE5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EA95CDF-DEFC-E82C-A412-B1D863E77FA2}"/>
              </a:ext>
            </a:extLst>
          </p:cNvPr>
          <p:cNvSpPr txBox="1"/>
          <p:nvPr/>
        </p:nvSpPr>
        <p:spPr>
          <a:xfrm>
            <a:off x="1359017" y="111018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5.7 धार्मिक स्थळांचे सुशोभीकरण (गुण 2)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981" y="1624806"/>
            <a:ext cx="6088590" cy="42348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44" y="1624806"/>
            <a:ext cx="5112773" cy="423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181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08A0DC6-BAF2-DA2B-F9D1-60645590B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1" y="765110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9349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17DC0E-7140-2B60-D7EC-19447C090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>
            <a:extLst>
              <a:ext uri="{FF2B5EF4-FFF2-40B4-BE49-F238E27FC236}">
                <a16:creationId xmlns="" xmlns:a16="http://schemas.microsoft.com/office/drawing/2014/main" id="{6E95538A-F0B4-FCC7-274F-FAEAAECEC81D}"/>
              </a:ext>
            </a:extLst>
          </p:cNvPr>
          <p:cNvSpPr txBox="1">
            <a:spLocks/>
          </p:cNvSpPr>
          <p:nvPr/>
        </p:nvSpPr>
        <p:spPr>
          <a:xfrm>
            <a:off x="1524000" y="-7498"/>
            <a:ext cx="9144000" cy="6222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r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६. उपजीविका विकास सामाजिक न्याय</a:t>
            </a:r>
            <a:endParaRPr lang="en-IN" sz="36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5E1F9D0-7E7F-B20B-5298-FCE5E53536A0}"/>
              </a:ext>
            </a:extLst>
          </p:cNvPr>
          <p:cNvSpPr txBox="1"/>
          <p:nvPr/>
        </p:nvSpPr>
        <p:spPr>
          <a:xfrm>
            <a:off x="1359017" y="522469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6.1 प्रधानमंत्री आवास योजना व राज्यस्तरीय घरकुल योजना (गुण 9)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CC75A51F-5712-7C69-8F0D-ACCC8A016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033416"/>
              </p:ext>
            </p:extLst>
          </p:nvPr>
        </p:nvGraphicFramePr>
        <p:xfrm>
          <a:off x="268446" y="998292"/>
          <a:ext cx="11466353" cy="5462069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22462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176559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684866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041400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369950794"/>
                    </a:ext>
                  </a:extLst>
                </a:gridCol>
                <a:gridCol w="1023586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389414">
                  <a:extLst>
                    <a:ext uri="{9D8B030D-6E8A-4147-A177-3AD203B41FA5}">
                      <a16:colId xmlns="" xmlns:a16="http://schemas.microsoft.com/office/drawing/2014/main" val="2447966928"/>
                    </a:ext>
                  </a:extLst>
                </a:gridCol>
                <a:gridCol w="1153275">
                  <a:extLst>
                    <a:ext uri="{9D8B030D-6E8A-4147-A177-3AD203B41FA5}">
                      <a16:colId xmlns="" xmlns:a16="http://schemas.microsoft.com/office/drawing/2014/main" val="387797329"/>
                    </a:ext>
                  </a:extLst>
                </a:gridCol>
                <a:gridCol w="1137333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918258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2741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PMAYG-1 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व राज्यपुरस्कृत योजना दि.1/4/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अपूर्ण घरकुल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अभियान कालावधीत पूर्ण घरकुल संख्या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PMAYG-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व राज्यपुरस्कृत योजना नवीन मंजूर घरकुल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पूर्ण घरकुलांची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घरकुल मंजूर झाले तथापी एकूण भूमिहीन / जागा नसलेले लाभार्थी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किती जणांना जागा उपलब्ध करून दिली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</a:t>
                      </a:r>
                      <a:endParaRPr lang="en-IN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</a:t>
                      </a:r>
                      <a:endParaRPr lang="en-IN" sz="1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</a:t>
                      </a:r>
                      <a:endParaRPr lang="en-IN" sz="1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193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80705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3C5DD34-3D69-7D57-3F06-72FB1B594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>
            <a:extLst>
              <a:ext uri="{FF2B5EF4-FFF2-40B4-BE49-F238E27FC236}">
                <a16:creationId xmlns="" xmlns:a16="http://schemas.microsoft.com/office/drawing/2014/main" id="{43133A7E-E9C6-AEA0-BE29-C94839E662A4}"/>
              </a:ext>
            </a:extLst>
          </p:cNvPr>
          <p:cNvSpPr txBox="1">
            <a:spLocks/>
          </p:cNvSpPr>
          <p:nvPr/>
        </p:nvSpPr>
        <p:spPr>
          <a:xfrm>
            <a:off x="1524000" y="-7498"/>
            <a:ext cx="9144000" cy="6222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r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६. उपजीविका विकास सामाजिक न्याय</a:t>
            </a:r>
            <a:endParaRPr lang="en-IN" sz="36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D1C5112-69E6-5C8D-D581-C1222D342773}"/>
              </a:ext>
            </a:extLst>
          </p:cNvPr>
          <p:cNvSpPr txBox="1"/>
          <p:nvPr/>
        </p:nvSpPr>
        <p:spPr>
          <a:xfrm>
            <a:off x="1359017" y="522469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6.1 प्रधानमंत्री आवास योजना व राज्यस्तरीय घरकुल योजना (गुण 9)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82" y="1247970"/>
            <a:ext cx="7480041" cy="513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010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3DD44A5-6E99-5547-C6A9-2E1DD945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17" y="345232"/>
            <a:ext cx="5397241" cy="30359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253" y="345232"/>
            <a:ext cx="5660933" cy="30359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6240"/>
            <a:ext cx="5867758" cy="3063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253" y="3486241"/>
            <a:ext cx="5570376" cy="306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911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6210DAA-110C-A41A-64F3-3C6076247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4FF42BA-E032-0930-6B5F-C67618103727}"/>
              </a:ext>
            </a:extLst>
          </p:cNvPr>
          <p:cNvSpPr txBox="1"/>
          <p:nvPr/>
        </p:nvSpPr>
        <p:spPr>
          <a:xfrm>
            <a:off x="1359017" y="116065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6.2  गावातील बचत गट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F30267A6-FE3A-B9B0-8DD2-98CDA3B06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324842"/>
              </p:ext>
            </p:extLst>
          </p:nvPr>
        </p:nvGraphicFramePr>
        <p:xfrm>
          <a:off x="370046" y="727348"/>
          <a:ext cx="11415554" cy="535195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24206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458676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692072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841922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559656">
                  <a:extLst>
                    <a:ext uri="{9D8B030D-6E8A-4147-A177-3AD203B41FA5}">
                      <a16:colId xmlns="" xmlns:a16="http://schemas.microsoft.com/office/drawing/2014/main" val="369950794"/>
                    </a:ext>
                  </a:extLst>
                </a:gridCol>
                <a:gridCol w="1309417">
                  <a:extLst>
                    <a:ext uri="{9D8B030D-6E8A-4147-A177-3AD203B41FA5}">
                      <a16:colId xmlns="" xmlns:a16="http://schemas.microsoft.com/office/drawing/2014/main" val="3856206315"/>
                    </a:ext>
                  </a:extLst>
                </a:gridCol>
                <a:gridCol w="1454928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174677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2236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महिला मतदार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बचत गटात सहभागी महिला मतदार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लाभासाठी एकूण पात्र बचत गट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लाभ दिलेले बचत गट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1179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440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313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20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1182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63DE768-8234-5A28-FF47-33705E132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9CBA610-EB63-53C1-44D2-A4F40BC404D4}"/>
              </a:ext>
            </a:extLst>
          </p:cNvPr>
          <p:cNvSpPr txBox="1"/>
          <p:nvPr/>
        </p:nvSpPr>
        <p:spPr>
          <a:xfrm>
            <a:off x="1359017" y="116065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6.3  बचत गटातील महिलांना लखपती दिदी करणे (गुण 3)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EB308ADC-1C5F-E964-CF2B-62D9CB664E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689918"/>
              </p:ext>
            </p:extLst>
          </p:nvPr>
        </p:nvGraphicFramePr>
        <p:xfrm>
          <a:off x="370046" y="727348"/>
          <a:ext cx="11254687" cy="536816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217068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982045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167111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425590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915965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546908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37572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बचत गटातील एकूण महिला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अभियानाअखेर एकूण लखपती दिदी झालेल्या महिलांची 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440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38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193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1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52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4266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25F42CC-06EA-925F-3BA9-1A112F20A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0A6578C-54B3-5EBD-F153-15BB9C0177FC}"/>
              </a:ext>
            </a:extLst>
          </p:cNvPr>
          <p:cNvSpPr txBox="1"/>
          <p:nvPr/>
        </p:nvSpPr>
        <p:spPr>
          <a:xfrm>
            <a:off x="1359017" y="14461"/>
            <a:ext cx="9680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6.4  ग्रामपंचायत क्षेत्रातील स्वयंसहायता समुह माध्यम, शेतकरी उत्पादक संस्थामध्ये महिलांचा सहभाग असणे व स्वतंत्र संस्था स्थापन करणे (गुण 1)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3CE0D68-7A08-A043-1910-E8605C36F9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167008"/>
              </p:ext>
            </p:extLst>
          </p:nvPr>
        </p:nvGraphicFramePr>
        <p:xfrm>
          <a:off x="370046" y="888221"/>
          <a:ext cx="11254687" cy="52521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217068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982045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2167111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425590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915965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546908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1981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शेतकरी महिला संख्या (स्वतंत्र / संयुक्त 7/12)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शेतकरी उत्पादक संस्थेत सहभागी शेतकरी महिला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249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868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31075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B5131B0-E8D7-DE6E-4864-D0A141D89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89C3FD2-FEA2-B048-4063-561BB60F9088}"/>
              </a:ext>
            </a:extLst>
          </p:cNvPr>
          <p:cNvSpPr txBox="1"/>
          <p:nvPr/>
        </p:nvSpPr>
        <p:spPr>
          <a:xfrm>
            <a:off x="1359017" y="14461"/>
            <a:ext cx="9680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6.5  गावातील पात्र सुशिक्षित उमेदवारांना स्वयंरोजगारासाठी कौशल्य प्रशिक्षण देणे व बॅकेमार्फत कर्ज वितरण करणे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58A33351-5BEB-942D-610C-86465C221F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139159"/>
              </p:ext>
            </p:extLst>
          </p:nvPr>
        </p:nvGraphicFramePr>
        <p:xfrm>
          <a:off x="370046" y="888221"/>
          <a:ext cx="11415554" cy="533847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0687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244600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701800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727200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830705">
                  <a:extLst>
                    <a:ext uri="{9D8B030D-6E8A-4147-A177-3AD203B41FA5}">
                      <a16:colId xmlns="" xmlns:a16="http://schemas.microsoft.com/office/drawing/2014/main" val="3487971624"/>
                    </a:ext>
                  </a:extLst>
                </a:gridCol>
                <a:gridCol w="1734712">
                  <a:extLst>
                    <a:ext uri="{9D8B030D-6E8A-4147-A177-3AD203B41FA5}">
                      <a16:colId xmlns="" xmlns:a16="http://schemas.microsoft.com/office/drawing/2014/main" val="2292233334"/>
                    </a:ext>
                  </a:extLst>
                </a:gridCol>
                <a:gridCol w="1279565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056285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0475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प्रशिक्षणासाठी एकूण पात्र असणारे लाभार्थी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प्रशिक्षण दिलेले लाभार्थी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प्रशिक्षण दिलेले पात्र असणारे लाभार्थी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कर्ज वितरण लाभ दिलेले लाभार्थी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98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8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2315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150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150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8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8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382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688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8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8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8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8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8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8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8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86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9488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370BDFA-CB0A-6286-0C9C-D2C8A1CF3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53043E1-0914-3AC6-EC70-5D4DCDA0C18D}"/>
              </a:ext>
            </a:extLst>
          </p:cNvPr>
          <p:cNvSpPr txBox="1"/>
          <p:nvPr/>
        </p:nvSpPr>
        <p:spPr>
          <a:xfrm>
            <a:off x="1359017" y="14461"/>
            <a:ext cx="9680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6.5  गावातील पात्र सुशिक्षित उमेदवारांना स्वयंरोजगारासाठी कौशल्य प्रशिक्षण देणे व बॅकेमार्फत कर्ज वितरण करणे (गुण 2)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933" y="977123"/>
            <a:ext cx="8060871" cy="537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4440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643A580-64FA-D6AE-FACB-D2C845D0E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37" y="1243149"/>
            <a:ext cx="10058400" cy="457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9861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D56BD3F-FCB0-93A5-8291-C5CEB0912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491534"/>
            <a:ext cx="4870580" cy="27383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253" y="491534"/>
            <a:ext cx="4935893" cy="27383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3368351"/>
            <a:ext cx="4870580" cy="27058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253" y="3368351"/>
            <a:ext cx="3237723" cy="289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304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03A6F41-9763-DA2F-EF73-0B7D17CF4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56369D7-EF05-14BC-5771-4F043CCFA0F0}"/>
              </a:ext>
            </a:extLst>
          </p:cNvPr>
          <p:cNvSpPr txBox="1"/>
          <p:nvPr/>
        </p:nvSpPr>
        <p:spPr>
          <a:xfrm>
            <a:off x="1359017" y="14461"/>
            <a:ext cx="968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6.6  सामाजिक अर्थसहाय योजनेअंतर्गत पात्र लाभार्थ्यांना लाभ देणे (गुण 4)</a:t>
            </a:r>
            <a:endParaRPr lang="en-IN" sz="24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7F92814E-92EA-7B5E-B40F-36EB458BF6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360997"/>
              </p:ext>
            </p:extLst>
          </p:nvPr>
        </p:nvGraphicFramePr>
        <p:xfrm>
          <a:off x="370046" y="524143"/>
          <a:ext cx="11405462" cy="560641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0687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244600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041400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804334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922866">
                  <a:extLst>
                    <a:ext uri="{9D8B030D-6E8A-4147-A177-3AD203B41FA5}">
                      <a16:colId xmlns="" xmlns:a16="http://schemas.microsoft.com/office/drawing/2014/main" val="3487971624"/>
                    </a:ext>
                  </a:extLst>
                </a:gridCol>
                <a:gridCol w="939800">
                  <a:extLst>
                    <a:ext uri="{9D8B030D-6E8A-4147-A177-3AD203B41FA5}">
                      <a16:colId xmlns="" xmlns:a16="http://schemas.microsoft.com/office/drawing/2014/main" val="2292233334"/>
                    </a:ext>
                  </a:extLst>
                </a:gridCol>
                <a:gridCol w="897467">
                  <a:extLst>
                    <a:ext uri="{9D8B030D-6E8A-4147-A177-3AD203B41FA5}">
                      <a16:colId xmlns="" xmlns:a16="http://schemas.microsoft.com/office/drawing/2014/main" val="488843705"/>
                    </a:ext>
                  </a:extLst>
                </a:gridCol>
                <a:gridCol w="1401709">
                  <a:extLst>
                    <a:ext uri="{9D8B030D-6E8A-4147-A177-3AD203B41FA5}">
                      <a16:colId xmlns="" xmlns:a16="http://schemas.microsoft.com/office/drawing/2014/main" val="258446608"/>
                    </a:ext>
                  </a:extLst>
                </a:gridCol>
                <a:gridCol w="1333024">
                  <a:extLst>
                    <a:ext uri="{9D8B030D-6E8A-4147-A177-3AD203B41FA5}">
                      <a16:colId xmlns="" xmlns:a16="http://schemas.microsoft.com/office/drawing/2014/main" val="898076338"/>
                    </a:ext>
                  </a:extLst>
                </a:gridCol>
                <a:gridCol w="923290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056285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1241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संजय गांधी निराधार योजना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श्रावण बाळ योजना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इंदिरा गांधी रा. वृ, योजना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राष्ट्रीय कुटुंब लाभ योजना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अॅग्रीस्टॅक पोर्टलवर नोंदणी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राष्ट्रीय व सामाजिक अर्थ. यो. लाभार्थी ओळखपत्र देणे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८ वी ते १० वी विद्यार्थिना जातीचे दाखले देणे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592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171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2590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E28CC68-32A7-A6CB-DA18-AAFC345EE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540D400-30B3-8A08-9343-AE896191AD27}"/>
              </a:ext>
            </a:extLst>
          </p:cNvPr>
          <p:cNvSpPr txBox="1"/>
          <p:nvPr/>
        </p:nvSpPr>
        <p:spPr>
          <a:xfrm>
            <a:off x="406399" y="14461"/>
            <a:ext cx="11379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6.7  गावातील शेतकऱ्यांनी गट शेती मध्ये सहभागी होऊन शेतकरी उत्पादक संस्था स्थापन असणे,‍ सेंद्रिय शेतीस प्रोत्साहन असणे व गटाद्वारे व्यवसाय करणे (गुण 1)</a:t>
            </a:r>
            <a:endParaRPr lang="en-IN" sz="22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3D14FC1F-257C-D775-1FE6-86ADE67A0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827056"/>
              </p:ext>
            </p:extLst>
          </p:nvPr>
        </p:nvGraphicFramePr>
        <p:xfrm>
          <a:off x="370046" y="812800"/>
          <a:ext cx="11203888" cy="534709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50754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405467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3166533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3141133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253067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286934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0721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शेतकरी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शेतकरी उत्पादक संस्थेत सहभागी शेतकरी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426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24282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823272-C88D-7AC3-6989-A38747E04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1505EB1-4C7E-569A-3966-9FE799A198C3}"/>
              </a:ext>
            </a:extLst>
          </p:cNvPr>
          <p:cNvSpPr txBox="1"/>
          <p:nvPr/>
        </p:nvSpPr>
        <p:spPr>
          <a:xfrm>
            <a:off x="406399" y="14461"/>
            <a:ext cx="11379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6.8  ॲनिमिया मुक्त गाव संकल्पना राबविणे (गुण 1)</a:t>
            </a:r>
            <a:endParaRPr lang="en-IN" sz="22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069734D2-C163-F4A5-7570-64174ED18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685801"/>
              </p:ext>
            </p:extLst>
          </p:nvPr>
        </p:nvGraphicFramePr>
        <p:xfrm>
          <a:off x="370046" y="812800"/>
          <a:ext cx="11203888" cy="534709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50754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405467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3166533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3141133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253067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1286934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0721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अभियानाच्या सुरवातीला ॲनिमिया ग्रास्थ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ॲनिमिया मुक्त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426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3024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75481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1A38584-9B8F-B5AC-D319-FD479EC35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581F64E-54DC-2963-9882-32470DAFD896}"/>
              </a:ext>
            </a:extLst>
          </p:cNvPr>
          <p:cNvSpPr txBox="1"/>
          <p:nvPr/>
        </p:nvSpPr>
        <p:spPr>
          <a:xfrm>
            <a:off x="406399" y="14461"/>
            <a:ext cx="11379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6.8  ॲनिमिया मुक्त गाव संकल्पना राबविणे (गुण 1)</a:t>
            </a:r>
            <a:endParaRPr lang="en-IN" sz="22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99" y="544749"/>
            <a:ext cx="5480779" cy="30231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81" y="599601"/>
            <a:ext cx="5512319" cy="30347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98" y="3707168"/>
            <a:ext cx="5480779" cy="29863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81" y="3757858"/>
            <a:ext cx="5480779" cy="298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4273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44E36EB-2705-3F21-95C0-D3DB0F4D9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015469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1CB0317-DFDB-E8AF-FD74-C87DA502A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>
            <a:extLst>
              <a:ext uri="{FF2B5EF4-FFF2-40B4-BE49-F238E27FC236}">
                <a16:creationId xmlns="" xmlns:a16="http://schemas.microsoft.com/office/drawing/2014/main" id="{382F3686-FA34-997A-73B3-5EDA65714586}"/>
              </a:ext>
            </a:extLst>
          </p:cNvPr>
          <p:cNvSpPr txBox="1">
            <a:spLocks/>
          </p:cNvSpPr>
          <p:nvPr/>
        </p:nvSpPr>
        <p:spPr>
          <a:xfrm>
            <a:off x="347133" y="-7498"/>
            <a:ext cx="11311467" cy="6222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r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७. लोकसहभाग व श्रमदान माध्यमातून लोकचळवळ निर्माण करणे</a:t>
            </a:r>
            <a:endParaRPr lang="en-IN" sz="36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42CA284-FEE5-1DBB-5A6A-28C9D38E8D21}"/>
              </a:ext>
            </a:extLst>
          </p:cNvPr>
          <p:cNvSpPr txBox="1"/>
          <p:nvPr/>
        </p:nvSpPr>
        <p:spPr>
          <a:xfrm>
            <a:off x="268447" y="522469"/>
            <a:ext cx="114663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7.1 </a:t>
            </a:r>
            <a:r>
              <a:rPr lang="mr-IN" sz="2200" dirty="0">
                <a:solidFill>
                  <a:srgbClr val="FF0000"/>
                </a:solidFill>
              </a:rPr>
              <a:t>लोकसहभाग व श्रमदानातुन चळवळ उभी करुन आठवडयातुन किमान एक दिवस श्रमदान करणे गावात स्वच्छता राखणे (गुण 2.5)</a:t>
            </a:r>
            <a:endParaRPr lang="en-IN" sz="22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ABE0BEE5-E42E-56A8-2DCE-9D4D80045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710809"/>
              </p:ext>
            </p:extLst>
          </p:nvPr>
        </p:nvGraphicFramePr>
        <p:xfrm>
          <a:off x="395451" y="1294639"/>
          <a:ext cx="11116994" cy="51695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59665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381304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751360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2753226">
                  <a:extLst>
                    <a:ext uri="{9D8B030D-6E8A-4147-A177-3AD203B41FA5}">
                      <a16:colId xmlns="" xmlns:a16="http://schemas.microsoft.com/office/drawing/2014/main" val="2921146888"/>
                    </a:ext>
                  </a:extLst>
                </a:gridCol>
                <a:gridCol w="3235245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653585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582609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2206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लोकसंख्या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दर आठवडयातुन एकदा श्रमदान केले केले आहे का ? (होय / नाही)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श्रमदान कार्यक्रमात किती ग्रामस्थानी सहभाग घेतला लोकसंख्येच्या प्रमाणात (100/200/300)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77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77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3054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238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77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77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2945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77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77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77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77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mr-I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77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77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होय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77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77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होय</a:t>
                      </a: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7119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153977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3F85BB-7A96-A18A-E69B-977CC0B67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6F3B4F5-45AB-7384-5EED-2236410DA8BC}"/>
              </a:ext>
            </a:extLst>
          </p:cNvPr>
          <p:cNvSpPr txBox="1"/>
          <p:nvPr/>
        </p:nvSpPr>
        <p:spPr>
          <a:xfrm>
            <a:off x="268447" y="181646"/>
            <a:ext cx="114663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7.1 </a:t>
            </a:r>
            <a:r>
              <a:rPr lang="mr-IN" sz="2200" dirty="0">
                <a:solidFill>
                  <a:srgbClr val="FF0000"/>
                </a:solidFill>
              </a:rPr>
              <a:t>लोकसहभाग व श्रमदानातुन चळवळ उभी करुन आठवडयातुन किमान एक दिवस श्रमदान करणे गावात स्वच्छता राखणे (गुण 2.5)</a:t>
            </a:r>
            <a:endParaRPr lang="en-IN" sz="22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92" y="1203649"/>
            <a:ext cx="5818156" cy="2618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075" y="1203649"/>
            <a:ext cx="4568146" cy="25683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92" y="3948972"/>
            <a:ext cx="5327780" cy="27130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623" y="3948972"/>
            <a:ext cx="5172598" cy="254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20568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6C3A063-CB48-3537-415B-7BB112372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3B736DA-DD1F-2FBE-E6CE-6F99515D8FBB}"/>
              </a:ext>
            </a:extLst>
          </p:cNvPr>
          <p:cNvSpPr txBox="1"/>
          <p:nvPr/>
        </p:nvSpPr>
        <p:spPr>
          <a:xfrm>
            <a:off x="395451" y="175330"/>
            <a:ext cx="113393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7.2 </a:t>
            </a:r>
            <a:r>
              <a:rPr lang="mr-IN" sz="2200" dirty="0">
                <a:solidFill>
                  <a:srgbClr val="FF0000"/>
                </a:solidFill>
              </a:rPr>
              <a:t>रस्त्याची कामे व रस्ते दुरुस्ती करणे तसेच पाणंद रस्ते प्राधान्याने कामे करणे व दुरुस्त करणे (दर 1000 लोकसंख्येसाठी 500 मी.) (गुण 2.5) </a:t>
            </a:r>
            <a:endParaRPr lang="en-IN" sz="2200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220B68FF-ACBA-C392-29BD-E01D5BE94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734870"/>
              </p:ext>
            </p:extLst>
          </p:nvPr>
        </p:nvGraphicFramePr>
        <p:xfrm>
          <a:off x="395451" y="975550"/>
          <a:ext cx="11311466" cy="522587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629016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439333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210425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113906">
                  <a:extLst>
                    <a:ext uri="{9D8B030D-6E8A-4147-A177-3AD203B41FA5}">
                      <a16:colId xmlns="" xmlns:a16="http://schemas.microsoft.com/office/drawing/2014/main" val="3350852377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1213658">
                  <a:extLst>
                    <a:ext uri="{9D8B030D-6E8A-4147-A177-3AD203B41FA5}">
                      <a16:colId xmlns="" xmlns:a16="http://schemas.microsoft.com/office/drawing/2014/main" val="1605016253"/>
                    </a:ext>
                  </a:extLst>
                </a:gridCol>
                <a:gridCol w="2219498">
                  <a:extLst>
                    <a:ext uri="{9D8B030D-6E8A-4147-A177-3AD203B41FA5}">
                      <a16:colId xmlns="" xmlns:a16="http://schemas.microsoft.com/office/drawing/2014/main" val="308522788"/>
                    </a:ext>
                  </a:extLst>
                </a:gridCol>
                <a:gridCol w="727980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928850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10319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एकूण लोकसंख्या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कच्च्या रस्त्यांची एकूण लांबी (कि.मी)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किती रस्ते दुरुस्त / नव्याने तयार केलेली लांबी (कि.मी.)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पाणंद रस्ते करावयाची कामे सांख्य व लांबी (कि.मी.)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पैकी किती पाणंद रस्ते दुरुस्त / नव्याने तयार केलेले पाणंद रस्त्यांची लांबी (कि.मी.)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प्राप्त गुण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3054</a:t>
                      </a: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2000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2000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2000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2000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3162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98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51076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E7C68EB-F95C-6A77-37DA-D958BDCF7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ECC9CD3-8037-8592-9B72-436F20FC225F}"/>
              </a:ext>
            </a:extLst>
          </p:cNvPr>
          <p:cNvSpPr txBox="1"/>
          <p:nvPr/>
        </p:nvSpPr>
        <p:spPr>
          <a:xfrm>
            <a:off x="395451" y="175330"/>
            <a:ext cx="113393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2400" dirty="0">
                <a:solidFill>
                  <a:srgbClr val="FF0000"/>
                </a:solidFill>
              </a:rPr>
              <a:t>7.2 </a:t>
            </a:r>
            <a:r>
              <a:rPr lang="mr-IN" sz="2200" dirty="0">
                <a:solidFill>
                  <a:srgbClr val="FF0000"/>
                </a:solidFill>
              </a:rPr>
              <a:t>रस्त्याची कामे व रस्ते दुरुस्ती करणे तसेच पाणंद रस्ते प्राधान्याने कामे करणे व दुरुस्त करणे (गुण 2.5)</a:t>
            </a:r>
            <a:endParaRPr lang="en-IN" sz="22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74" y="1131597"/>
            <a:ext cx="3930909" cy="52412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318" y="975549"/>
            <a:ext cx="3893587" cy="519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2593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7D10832-4845-2836-B781-32C0E9310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2" y="303209"/>
            <a:ext cx="4348065" cy="63530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87" y="303209"/>
            <a:ext cx="6044164" cy="33998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87" y="3827299"/>
            <a:ext cx="6044164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816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1C1698F-10F7-26F7-D8C9-8A05FB1CF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>
            <a:extLst>
              <a:ext uri="{FF2B5EF4-FFF2-40B4-BE49-F238E27FC236}">
                <a16:creationId xmlns="" xmlns:a16="http://schemas.microsoft.com/office/drawing/2014/main" id="{AB30DAFA-4936-8A36-E96B-1E415BF4EB15}"/>
              </a:ext>
            </a:extLst>
          </p:cNvPr>
          <p:cNvSpPr txBox="1">
            <a:spLocks/>
          </p:cNvSpPr>
          <p:nvPr/>
        </p:nvSpPr>
        <p:spPr>
          <a:xfrm>
            <a:off x="347133" y="146380"/>
            <a:ext cx="11311467" cy="47505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r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८. </a:t>
            </a:r>
            <a:r>
              <a:rPr lang="mr-IN" sz="2400" b="1" dirty="0">
                <a:solidFill>
                  <a:srgbClr val="002060"/>
                </a:solidFill>
                <a:latin typeface="Algerian" panose="04020705040A02060702" pitchFamily="82" charset="0"/>
              </a:rPr>
              <a:t>नाविन्यपुर्ण</a:t>
            </a:r>
            <a:r>
              <a:rPr lang="mr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 उपक्रम </a:t>
            </a:r>
            <a:r>
              <a:rPr lang="mr-IN" sz="2800" dirty="0">
                <a:solidFill>
                  <a:srgbClr val="FF0000"/>
                </a:solidFill>
              </a:rPr>
              <a:t>(गुण 5)</a:t>
            </a:r>
            <a:endParaRPr lang="en-IN" sz="36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2B4FADE0-C236-2E34-B18B-CB26344FE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806072"/>
              </p:ext>
            </p:extLst>
          </p:nvPr>
        </p:nvGraphicFramePr>
        <p:xfrm>
          <a:off x="79899" y="674701"/>
          <a:ext cx="11887201" cy="602610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17374">
                  <a:extLst>
                    <a:ext uri="{9D8B030D-6E8A-4147-A177-3AD203B41FA5}">
                      <a16:colId xmlns="" xmlns:a16="http://schemas.microsoft.com/office/drawing/2014/main" val="832428600"/>
                    </a:ext>
                  </a:extLst>
                </a:gridCol>
                <a:gridCol w="1119543">
                  <a:extLst>
                    <a:ext uri="{9D8B030D-6E8A-4147-A177-3AD203B41FA5}">
                      <a16:colId xmlns="" xmlns:a16="http://schemas.microsoft.com/office/drawing/2014/main" val="3574835519"/>
                    </a:ext>
                  </a:extLst>
                </a:gridCol>
                <a:gridCol w="1306135">
                  <a:extLst>
                    <a:ext uri="{9D8B030D-6E8A-4147-A177-3AD203B41FA5}">
                      <a16:colId xmlns="" xmlns:a16="http://schemas.microsoft.com/office/drawing/2014/main" val="980049377"/>
                    </a:ext>
                  </a:extLst>
                </a:gridCol>
                <a:gridCol w="1318230">
                  <a:extLst>
                    <a:ext uri="{9D8B030D-6E8A-4147-A177-3AD203B41FA5}">
                      <a16:colId xmlns="" xmlns:a16="http://schemas.microsoft.com/office/drawing/2014/main" val="860189030"/>
                    </a:ext>
                  </a:extLst>
                </a:gridCol>
                <a:gridCol w="6882426">
                  <a:extLst>
                    <a:ext uri="{9D8B030D-6E8A-4147-A177-3AD203B41FA5}">
                      <a16:colId xmlns="" xmlns:a16="http://schemas.microsoft.com/office/drawing/2014/main" val="2961686690"/>
                    </a:ext>
                  </a:extLst>
                </a:gridCol>
                <a:gridCol w="743493">
                  <a:extLst>
                    <a:ext uri="{9D8B030D-6E8A-4147-A177-3AD203B41FA5}">
                      <a16:colId xmlns="" xmlns:a16="http://schemas.microsoft.com/office/drawing/2014/main" val="1072898092"/>
                    </a:ext>
                  </a:extLst>
                </a:gridCol>
              </a:tblGrid>
              <a:tr h="8966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अ.क्र.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u="none" strike="noStrike" dirty="0">
                          <a:effectLst/>
                        </a:rPr>
                        <a:t>ग्रामपंचायतचे नाव</a:t>
                      </a:r>
                      <a:endParaRPr lang="mr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ग्रामपंचायतीने नाविन्यपुर्ण राबविलेल्या उपक्रमांची संख्या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ग्रामपंचायतीने नाविन्यपुर्ण राबविलेल्या उपक्रमांची नावे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उपक्रमाचे नाव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शेरा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8363511"/>
                  </a:ext>
                </a:extLst>
              </a:tr>
              <a:tr h="5060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राशा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 निर्माल्य कलश 2. वैकुंठाचा विसावा 3. आदिवासी संस्कृती जतन करणे. 4. सेल्पी पॉईन्ट 5. अभ्यासिका 6. अमृत वाटिका 7. एकलमहिला 8. सुकन्या समृद्धी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944792358"/>
                  </a:ext>
                </a:extLst>
              </a:tr>
              <a:tr h="4181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US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kumimoji="0" lang="en-IN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</a:t>
                      </a:r>
                      <a:r>
                        <a:rPr kumimoji="0" lang="mr-IN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महिला बचत गटाने ग्रा.पं.च्या आवारात लसून लागवड केली, </a:t>
                      </a:r>
                      <a:r>
                        <a:rPr kumimoji="0" lang="en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अभ्यासिका, </a:t>
                      </a:r>
                      <a:r>
                        <a:rPr kumimoji="0" lang="en-IN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</a:t>
                      </a:r>
                      <a:r>
                        <a:rPr kumimoji="0" lang="mr-IN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गावातील प्रमुख नागरिकांच्या वाढदिवसा निमित्त शाळेतील विद्यार्थांना सकस आहार वाटप, </a:t>
                      </a:r>
                      <a:r>
                        <a:rPr kumimoji="0" lang="en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4. </a:t>
                      </a:r>
                      <a:r>
                        <a:rPr kumimoji="0" lang="mr-IN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गावातील सर्वात वयोवृद्ध नागरिकांचा सत्कार, </a:t>
                      </a:r>
                      <a:r>
                        <a:rPr kumimoji="0" lang="en-IN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5.</a:t>
                      </a:r>
                      <a:r>
                        <a:rPr kumimoji="0" lang="mr-IN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व्यावसाईक </a:t>
                      </a: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प्रशिक्षण 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2059906"/>
                  </a:ext>
                </a:extLst>
              </a:tr>
              <a:tr h="4181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साजोळे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 अभ्यासिका 4. कापडी पिशवी मशीन 3. सॅनटरी पॅड मशीन 4. किर्तन कार्यक्रम 5. एकल महिला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36323949"/>
                  </a:ext>
                </a:extLst>
              </a:tr>
              <a:tr h="4181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बोरगाव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 अभ्यासिका, 2. एकल महिला ध्वजारोहण 3. माती परीक्षण 4. आरोग्य शिबीर 5. स्पर्धा परीक्षा मार्गदर्शन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02620635"/>
                  </a:ext>
                </a:extLst>
              </a:tr>
              <a:tr h="2420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राहूडे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 अभ्यासिका, 2. एकल महिला 3. मेळवा, तूतीलागवड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144960"/>
                  </a:ext>
                </a:extLst>
              </a:tr>
              <a:tr h="2420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बुबळी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 अभ्यासिका, 2. गरमपाणी सोलर, 3. एकल महिला मेळावा.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516918635"/>
                  </a:ext>
                </a:extLst>
              </a:tr>
              <a:tr h="2420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प्रतापगड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 अभ्यासिका 2. एकल महिला मेळावा, 3. किर्तन कार्यक्रम 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77583101"/>
                  </a:ext>
                </a:extLst>
              </a:tr>
              <a:tr h="2420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8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डोल्हारे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 अभ्यासिका 2. वनराई बंधारा 3. वृक्षलागवड 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57321506"/>
                  </a:ext>
                </a:extLst>
              </a:tr>
              <a:tr h="2420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9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हातरुडी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 अभ्यासिका</a:t>
                      </a:r>
                      <a:r>
                        <a:rPr kumimoji="0" lang="en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.2 </a:t>
                      </a: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प्रस्तुतीसाठी आर्थिक मदत.३.B.P.L. धारक लाभार्थी यांना दशक्रिया विधीसाठी आर्थिक मदत.4.नवदापंत्याना लग्नानिमित पर्यावरण संरक्षण महत्व सांगून त्यांना झाडाचे रोपे भेट दिले.५.एक पेड मा के नाम   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84165509"/>
                  </a:ext>
                </a:extLst>
              </a:tr>
              <a:tr h="2420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कुकुडणे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 अभ्यासिका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706162860"/>
                  </a:ext>
                </a:extLst>
              </a:tr>
              <a:tr h="2420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म्हैसखडक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 अभ्यासिका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13628070"/>
                  </a:ext>
                </a:extLst>
              </a:tr>
              <a:tr h="4181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बाऱ्हे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 अभ्यासिका 2. वाढदिवसाचे झाड, 3. बाळाचे जन्मचे झाड, 4. वाढदिवसा निमित्त पुस्तके भेट देणे, 5. स्वच्छता सप्ताह साजरा करणे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1448745"/>
                  </a:ext>
                </a:extLst>
              </a:tr>
              <a:tr h="2420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N" sz="1400" u="none" strike="noStrike" dirty="0">
                          <a:effectLst/>
                        </a:rPr>
                        <a:t>13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okila" panose="020B0604020202020204" pitchFamily="34" charset="0"/>
                        </a:rPr>
                        <a:t>भदर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0" lang="en-IN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kumimoji="0" lang="mr-IN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 अभ्यासिका</a:t>
                      </a: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67098110"/>
                  </a:ext>
                </a:extLst>
              </a:tr>
              <a:tr h="2420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mr-IN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एकूण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kumimoji="0" lang="en-IN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15220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87271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8896EBE-AFC0-FBA0-569C-65C0612F2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>
            <a:extLst>
              <a:ext uri="{FF2B5EF4-FFF2-40B4-BE49-F238E27FC236}">
                <a16:creationId xmlns="" xmlns:a16="http://schemas.microsoft.com/office/drawing/2014/main" id="{65EE9A3F-E87D-F663-5E81-2750CD50C71C}"/>
              </a:ext>
            </a:extLst>
          </p:cNvPr>
          <p:cNvSpPr txBox="1">
            <a:spLocks/>
          </p:cNvSpPr>
          <p:nvPr/>
        </p:nvSpPr>
        <p:spPr>
          <a:xfrm>
            <a:off x="347133" y="297305"/>
            <a:ext cx="11311467" cy="6222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r-IN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८. नाविन्यपुर्ण उपक्रम </a:t>
            </a:r>
            <a:r>
              <a:rPr lang="mr-IN" sz="2800" dirty="0">
                <a:solidFill>
                  <a:srgbClr val="FF0000"/>
                </a:solidFill>
              </a:rPr>
              <a:t>(गुण 5)</a:t>
            </a:r>
            <a:endParaRPr lang="en-IN" sz="36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41" y="930336"/>
            <a:ext cx="5415012" cy="27925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323" y="930336"/>
            <a:ext cx="2620775" cy="57599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190" y="930335"/>
            <a:ext cx="2588828" cy="57599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357" y="3872204"/>
            <a:ext cx="2918700" cy="281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48459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85D4C0B-062A-174D-1494-D8FD01764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>
            <a:extLst>
              <a:ext uri="{FF2B5EF4-FFF2-40B4-BE49-F238E27FC236}">
                <a16:creationId xmlns="" xmlns:a16="http://schemas.microsoft.com/office/drawing/2014/main" id="{62681449-53AF-4B71-543F-17F40D3EB511}"/>
              </a:ext>
            </a:extLst>
          </p:cNvPr>
          <p:cNvSpPr txBox="1">
            <a:spLocks/>
          </p:cNvSpPr>
          <p:nvPr/>
        </p:nvSpPr>
        <p:spPr>
          <a:xfrm>
            <a:off x="347133" y="297305"/>
            <a:ext cx="11311467" cy="6222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IN" sz="36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450885"/>
            <a:ext cx="5194068" cy="28026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594" y="645079"/>
            <a:ext cx="5553951" cy="26084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3407147"/>
            <a:ext cx="5299788" cy="33289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594" y="3407147"/>
            <a:ext cx="5574359" cy="332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4150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A18262-12AB-E814-C934-53F3AE9E77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mr-IN" dirty="0"/>
              <a:t>धन्यवाद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671749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DF9CEC-52C2-4D14-B2F5-11176002A8B6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sharepoint/v3"/>
    <ds:schemaRef ds:uri="16c05727-aa75-4e4a-9b5f-8a80a1165891"/>
    <ds:schemaRef ds:uri="http://purl.org/dc/terms/"/>
    <ds:schemaRef ds:uri="71af3243-3dd4-4a8d-8c0d-dd76da1f02a5"/>
    <ds:schemaRef ds:uri="http://schemas.openxmlformats.org/package/2006/metadata/core-properties"/>
    <ds:schemaRef ds:uri="230e9df3-be65-4c73-a93b-d1236ebd677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{50C0C2DD-5740-45E9-9363-35BD2A374AC1}tf11964407_win32</Template>
  <TotalTime>8768</TotalTime>
  <Words>5097</Words>
  <Application>Microsoft Office PowerPoint</Application>
  <PresentationFormat>Widescreen</PresentationFormat>
  <Paragraphs>2826</Paragraphs>
  <Slides>110</Slides>
  <Notes>110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110</vt:i4>
      </vt:variant>
    </vt:vector>
  </HeadingPairs>
  <TitlesOfParts>
    <vt:vector size="119" baseType="lpstr">
      <vt:lpstr>Algerian</vt:lpstr>
      <vt:lpstr>Arial</vt:lpstr>
      <vt:lpstr>Calibri</vt:lpstr>
      <vt:lpstr>Calibri Light</vt:lpstr>
      <vt:lpstr>Courier New</vt:lpstr>
      <vt:lpstr>Gill Sans Nova Light</vt:lpstr>
      <vt:lpstr>Kokila</vt:lpstr>
      <vt:lpstr>Sagona Book</vt:lpstr>
      <vt:lpstr>Custom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धन्यवाद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GHANSHYAMROKADE@outlook.com</dc:creator>
  <cp:lastModifiedBy>Harish</cp:lastModifiedBy>
  <cp:revision>766</cp:revision>
  <cp:lastPrinted>2026-02-11T19:22:38Z</cp:lastPrinted>
  <dcterms:created xsi:type="dcterms:W3CDTF">2026-02-05T22:06:01Z</dcterms:created>
  <dcterms:modified xsi:type="dcterms:W3CDTF">2026-03-12T12:22:40Z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